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DM Serif Display" charset="1" panose="00000000000000000000"/>
      <p:regular r:id="rId30"/>
    </p:embeddedFont>
    <p:embeddedFont>
      <p:font typeface="Montserrat" charset="1" panose="00000500000000000000"/>
      <p:regular r:id="rId31"/>
    </p:embeddedFont>
    <p:embeddedFont>
      <p:font typeface="Lexend Deca" charset="1" panose="00000000000000000000"/>
      <p:regular r:id="rId32"/>
    </p:embeddedFont>
    <p:embeddedFont>
      <p:font typeface="Space Mono Bold" charset="1" panose="02000809030000020004"/>
      <p:regular r:id="rId33"/>
    </p:embeddedFont>
    <p:embeddedFont>
      <p:font typeface="Montserrat Bold" charset="1" panose="000008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slide23.xml" Type="http://schemas.openxmlformats.org/officeDocument/2006/relationships/slide"/><Relationship Id="rId6" Target="slide1.xml" Type="http://schemas.openxmlformats.org/officeDocument/2006/relationships/slide"/><Relationship Id="rId7" Target="slide2.xml" Type="http://schemas.openxmlformats.org/officeDocument/2006/relationships/slid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1.pn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 Id="rId9" Target="../media/image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12"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2.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github.com/mfakhriazhar" TargetMode="External" Type="http://schemas.openxmlformats.org/officeDocument/2006/relationships/hyperlink"/></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5.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github.com/mfakhriazhar"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11" Target="../media/image41.pn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 Id="rId9"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github.com/mfakhriazhar"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8.png" Type="http://schemas.openxmlformats.org/officeDocument/2006/relationships/image"/><Relationship Id="rId7" Target="../media/image49.png" Type="http://schemas.openxmlformats.org/officeDocument/2006/relationships/image"/><Relationship Id="rId8" Target="../media/image50.png" Type="http://schemas.openxmlformats.org/officeDocument/2006/relationships/image"/><Relationship Id="rId9" Target="../media/image5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https://github.com/mfakhriazhar" TargetMode="External" Type="http://schemas.openxmlformats.org/officeDocument/2006/relationships/hyperlink"/></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https://github.com/mfakhriazhar" TargetMode="External" Type="http://schemas.openxmlformats.org/officeDocument/2006/relationships/hyperlink"/></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png" Type="http://schemas.openxmlformats.org/officeDocument/2006/relationships/image"/><Relationship Id="rId12" Target="../media/image60.png" Type="http://schemas.openxmlformats.org/officeDocument/2006/relationships/image"/><Relationship Id="rId13" Target="slide23.xml" Type="http://schemas.openxmlformats.org/officeDocument/2006/relationships/slide"/><Relationship Id="rId14" Target="slide1.xml" Type="http://schemas.openxmlformats.org/officeDocument/2006/relationships/slide"/><Relationship Id="rId15" Target="slide2.xml" Type="http://schemas.openxmlformats.org/officeDocument/2006/relationships/slide"/><Relationship Id="rId16" Target="mailto:mfkriazh57@gmail.com" TargetMode="External" Type="http://schemas.openxmlformats.org/officeDocument/2006/relationships/hyperlink"/><Relationship Id="rId17" Target="https://github.com/mfakhriazhar" TargetMode="External" Type="http://schemas.openxmlformats.org/officeDocument/2006/relationships/hyperlink"/><Relationship Id="rId18" Target="http://www.linkedin.com/in/muhammad-fakhri-azhar" TargetMode="External" Type="http://schemas.openxmlformats.org/officeDocument/2006/relationships/hyperlink"/><Relationship Id="rId19"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slide23.xml" Type="http://schemas.openxmlformats.org/officeDocument/2006/relationships/slide"/><Relationship Id="rId6" Target="slide1.xml" Type="http://schemas.openxmlformats.org/officeDocument/2006/relationships/slide"/><Relationship Id="rId7" Target="slide2.xml" Type="http://schemas.openxmlformats.org/officeDocument/2006/relationships/slide"/><Relationship Id="rId8" Target="http://www.linkedin.com/in/muhammad-fakhri-azhar"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https://github.com/mfakhriazhar" TargetMode="External" Type="http://schemas.openxmlformats.org/officeDocument/2006/relationships/hyperlink"/><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github.com/mfakhriazhar"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https://github.com/mfakhriazhar"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1.jpe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github.com/mfakhriazhar" TargetMode="External" Type="http://schemas.openxmlformats.org/officeDocument/2006/relationships/hyperlink"/></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kaggle.com/datasets/rounakbanik/the-movies-dataset#movies_metadata.csv%5B%5D(http://)" TargetMode="External" Type="http://schemas.openxmlformats.org/officeDocument/2006/relationships/hyperlink"/><Relationship Id="rId11"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pn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https://github.com/mfakhriazhar"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mfakhriazhar" TargetMode="External" Type="http://schemas.openxmlformats.org/officeDocument/2006/relationships/hyperlink"/><Relationship Id="rId2" Target="../media/image4.png" Type="http://schemas.openxmlformats.org/officeDocument/2006/relationships/image"/><Relationship Id="rId3" Target="../media/image5.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F3038"/>
        </a:solidFill>
      </p:bgPr>
    </p:bg>
    <p:spTree>
      <p:nvGrpSpPr>
        <p:cNvPr id="1" name=""/>
        <p:cNvGrpSpPr/>
        <p:nvPr/>
      </p:nvGrpSpPr>
      <p:grpSpPr>
        <a:xfrm>
          <a:off x="0" y="0"/>
          <a:ext cx="0" cy="0"/>
          <a:chOff x="0" y="0"/>
          <a:chExt cx="0" cy="0"/>
        </a:xfrm>
      </p:grpSpPr>
      <p:sp>
        <p:nvSpPr>
          <p:cNvPr name="TextBox 2" id="2"/>
          <p:cNvSpPr txBox="true"/>
          <p:nvPr/>
        </p:nvSpPr>
        <p:spPr>
          <a:xfrm rot="0">
            <a:off x="1028700" y="2757963"/>
            <a:ext cx="10602383" cy="4251325"/>
          </a:xfrm>
          <a:prstGeom prst="rect">
            <a:avLst/>
          </a:prstGeom>
        </p:spPr>
        <p:txBody>
          <a:bodyPr anchor="t" rtlCol="false" tIns="0" lIns="0" bIns="0" rIns="0">
            <a:spAutoFit/>
          </a:bodyPr>
          <a:lstStyle/>
          <a:p>
            <a:pPr algn="l">
              <a:lnSpc>
                <a:spcPts val="5000"/>
              </a:lnSpc>
            </a:pPr>
            <a:r>
              <a:rPr lang="en-US" sz="5000">
                <a:solidFill>
                  <a:srgbClr val="151515"/>
                </a:solidFill>
                <a:latin typeface="DM Serif Display"/>
                <a:ea typeface="DM Serif Display"/>
                <a:cs typeface="DM Serif Display"/>
                <a:sym typeface="DM Serif Display"/>
              </a:rPr>
              <a:t>CONTENT</a:t>
            </a:r>
            <a:r>
              <a:rPr lang="en-US" sz="5000">
                <a:solidFill>
                  <a:srgbClr val="E9E9E9"/>
                </a:solidFill>
                <a:latin typeface="DM Serif Display"/>
                <a:ea typeface="DM Serif Display"/>
                <a:cs typeface="DM Serif Display"/>
                <a:sym typeface="DM Serif Display"/>
              </a:rPr>
              <a:t>-BASED </a:t>
            </a:r>
          </a:p>
          <a:p>
            <a:pPr algn="l">
              <a:lnSpc>
                <a:spcPts val="11699"/>
              </a:lnSpc>
            </a:pPr>
            <a:r>
              <a:rPr lang="en-US" sz="11699">
                <a:solidFill>
                  <a:srgbClr val="000000"/>
                </a:solidFill>
                <a:latin typeface="DM Serif Display"/>
                <a:ea typeface="DM Serif Display"/>
                <a:cs typeface="DM Serif Display"/>
                <a:sym typeface="DM Serif Display"/>
              </a:rPr>
              <a:t>MOVIE RECOMMENDER</a:t>
            </a:r>
          </a:p>
          <a:p>
            <a:pPr algn="l">
              <a:lnSpc>
                <a:spcPts val="5000"/>
              </a:lnSpc>
            </a:pPr>
            <a:r>
              <a:rPr lang="en-US" sz="5000">
                <a:solidFill>
                  <a:srgbClr val="E9E9E9"/>
                </a:solidFill>
                <a:latin typeface="DM Serif Display"/>
                <a:ea typeface="DM Serif Display"/>
                <a:cs typeface="DM Serif Display"/>
                <a:sym typeface="DM Serif Display"/>
              </a:rPr>
              <a:t>WHAT DOES THE </a:t>
            </a:r>
            <a:r>
              <a:rPr lang="en-US" sz="5000">
                <a:solidFill>
                  <a:srgbClr val="151515"/>
                </a:solidFill>
                <a:latin typeface="DM Serif Display"/>
                <a:ea typeface="DM Serif Display"/>
                <a:cs typeface="DM Serif Display"/>
                <a:sym typeface="DM Serif Display"/>
              </a:rPr>
              <a:t>CONTENT </a:t>
            </a:r>
            <a:r>
              <a:rPr lang="en-US" sz="5000">
                <a:solidFill>
                  <a:srgbClr val="E9E9E9"/>
                </a:solidFill>
                <a:latin typeface="DM Serif Display"/>
                <a:ea typeface="DM Serif Display"/>
                <a:cs typeface="DM Serif Display"/>
                <a:sym typeface="DM Serif Display"/>
              </a:rPr>
              <a:t>SAY?</a:t>
            </a:r>
          </a:p>
        </p:txBody>
      </p:sp>
      <p:sp>
        <p:nvSpPr>
          <p:cNvPr name="TextBox 3" id="3"/>
          <p:cNvSpPr txBox="true"/>
          <p:nvPr/>
        </p:nvSpPr>
        <p:spPr>
          <a:xfrm rot="0">
            <a:off x="1028700" y="7055306"/>
            <a:ext cx="8923242" cy="361949"/>
          </a:xfrm>
          <a:prstGeom prst="rect">
            <a:avLst/>
          </a:prstGeom>
        </p:spPr>
        <p:txBody>
          <a:bodyPr anchor="t" rtlCol="false" tIns="0" lIns="0" bIns="0" rIns="0">
            <a:spAutoFit/>
          </a:bodyPr>
          <a:lstStyle/>
          <a:p>
            <a:pPr algn="l">
              <a:lnSpc>
                <a:spcPts val="3000"/>
              </a:lnSpc>
            </a:pPr>
            <a:r>
              <a:rPr lang="en-US" sz="2000">
                <a:solidFill>
                  <a:srgbClr val="FFFFFF"/>
                </a:solidFill>
                <a:latin typeface="Montserrat"/>
                <a:ea typeface="Montserrat"/>
                <a:cs typeface="Montserrat"/>
                <a:sym typeface="Montserrat"/>
              </a:rPr>
              <a:t>A Natural Language Processing Approach to Movie Recommendation</a:t>
            </a:r>
          </a:p>
        </p:txBody>
      </p:sp>
      <p:grpSp>
        <p:nvGrpSpPr>
          <p:cNvPr name="Group 4" id="4"/>
          <p:cNvGrpSpPr/>
          <p:nvPr/>
        </p:nvGrpSpPr>
        <p:grpSpPr>
          <a:xfrm rot="0">
            <a:off x="-270259" y="8404412"/>
            <a:ext cx="18558259" cy="1882588"/>
            <a:chOff x="0" y="0"/>
            <a:chExt cx="4887772" cy="495826"/>
          </a:xfrm>
        </p:grpSpPr>
        <p:sp>
          <p:nvSpPr>
            <p:cNvPr name="Freeform 5" id="5"/>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6" id="6"/>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TextBox 7" id="7"/>
          <p:cNvSpPr txBox="true"/>
          <p:nvPr/>
        </p:nvSpPr>
        <p:spPr>
          <a:xfrm rot="0">
            <a:off x="1028700" y="9045326"/>
            <a:ext cx="8115300" cy="361949"/>
          </a:xfrm>
          <a:prstGeom prst="rect">
            <a:avLst/>
          </a:prstGeom>
        </p:spPr>
        <p:txBody>
          <a:bodyPr anchor="t" rtlCol="false" tIns="0" lIns="0" bIns="0" rIns="0">
            <a:spAutoFit/>
          </a:bodyPr>
          <a:lstStyle/>
          <a:p>
            <a:pPr algn="l">
              <a:lnSpc>
                <a:spcPts val="3000"/>
              </a:lnSpc>
            </a:pPr>
            <a:r>
              <a:rPr lang="en-US" sz="2000" spc="444">
                <a:solidFill>
                  <a:srgbClr val="FFFFFF"/>
                </a:solidFill>
                <a:latin typeface="Montserrat"/>
                <a:ea typeface="Montserrat"/>
                <a:cs typeface="Montserrat"/>
                <a:sym typeface="Montserrat"/>
              </a:rPr>
              <a:t>By Muhammad Fakhri Azhar | Data Science </a:t>
            </a:r>
          </a:p>
        </p:txBody>
      </p:sp>
      <p:sp>
        <p:nvSpPr>
          <p:cNvPr name="Freeform 8" id="8"/>
          <p:cNvSpPr/>
          <p:nvPr/>
        </p:nvSpPr>
        <p:spPr>
          <a:xfrm flipH="false" flipV="false" rot="0">
            <a:off x="10313178" y="2375356"/>
            <a:ext cx="8059839" cy="7646772"/>
          </a:xfrm>
          <a:custGeom>
            <a:avLst/>
            <a:gdLst/>
            <a:ahLst/>
            <a:cxnLst/>
            <a:rect r="r" b="b" t="t" l="l"/>
            <a:pathLst>
              <a:path h="7646772" w="8059839">
                <a:moveTo>
                  <a:pt x="0" y="0"/>
                </a:moveTo>
                <a:lnTo>
                  <a:pt x="8059838" y="0"/>
                </a:lnTo>
                <a:lnTo>
                  <a:pt x="8059838" y="7646772"/>
                </a:lnTo>
                <a:lnTo>
                  <a:pt x="0" y="7646772"/>
                </a:lnTo>
                <a:lnTo>
                  <a:pt x="0" y="0"/>
                </a:lnTo>
                <a:close/>
              </a:path>
            </a:pathLst>
          </a:custGeom>
          <a:blipFill>
            <a:blip r:embed="rId2"/>
            <a:stretch>
              <a:fillRect l="0" t="0" r="0" b="0"/>
            </a:stretch>
          </a:blipFill>
        </p:spPr>
      </p:sp>
      <p:grpSp>
        <p:nvGrpSpPr>
          <p:cNvPr name="Group 9" id="9"/>
          <p:cNvGrpSpPr/>
          <p:nvPr/>
        </p:nvGrpSpPr>
        <p:grpSpPr>
          <a:xfrm rot="0">
            <a:off x="-270259" y="0"/>
            <a:ext cx="18558259" cy="1882588"/>
            <a:chOff x="0" y="0"/>
            <a:chExt cx="4887772" cy="495826"/>
          </a:xfrm>
        </p:grpSpPr>
        <p:sp>
          <p:nvSpPr>
            <p:cNvPr name="Freeform 10" id="10"/>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11" id="11"/>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12" id="12"/>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6073671" y="836375"/>
            <a:ext cx="1185629" cy="266700"/>
          </a:xfrm>
          <a:prstGeom prst="rect">
            <a:avLst/>
          </a:prstGeom>
        </p:spPr>
        <p:txBody>
          <a:bodyPr anchor="t" rtlCol="false" tIns="0" lIns="0" bIns="0" rIns="0">
            <a:spAutoFit/>
          </a:bodyPr>
          <a:lstStyle/>
          <a:p>
            <a:pPr algn="ctr">
              <a:lnSpc>
                <a:spcPts val="2157"/>
              </a:lnSpc>
            </a:pPr>
            <a:r>
              <a:rPr lang="en-US" sz="1798" u="sng">
                <a:solidFill>
                  <a:srgbClr val="FFFFFF"/>
                </a:solidFill>
                <a:latin typeface="Montserrat"/>
                <a:ea typeface="Montserrat"/>
                <a:cs typeface="Montserrat"/>
                <a:sym typeface="Montserrat"/>
                <a:hlinkClick r:id="rId5" action="ppaction://hlinksldjump"/>
              </a:rPr>
              <a:t>Contact</a:t>
            </a:r>
          </a:p>
        </p:txBody>
      </p:sp>
      <p:sp>
        <p:nvSpPr>
          <p:cNvPr name="TextBox 14" id="14"/>
          <p:cNvSpPr txBox="true"/>
          <p:nvPr/>
        </p:nvSpPr>
        <p:spPr>
          <a:xfrm rot="0">
            <a:off x="14722435" y="836375"/>
            <a:ext cx="1351236" cy="266700"/>
          </a:xfrm>
          <a:prstGeom prst="rect">
            <a:avLst/>
          </a:prstGeom>
        </p:spPr>
        <p:txBody>
          <a:bodyPr anchor="t" rtlCol="false" tIns="0" lIns="0" bIns="0" rIns="0">
            <a:spAutoFit/>
          </a:bodyPr>
          <a:lstStyle/>
          <a:p>
            <a:pPr algn="ctr">
              <a:lnSpc>
                <a:spcPts val="2157"/>
              </a:lnSpc>
            </a:pPr>
            <a:r>
              <a:rPr lang="en-US" sz="1798" u="sng">
                <a:solidFill>
                  <a:srgbClr val="FFFFFF"/>
                </a:solidFill>
                <a:latin typeface="Montserrat"/>
                <a:ea typeface="Montserrat"/>
                <a:cs typeface="Montserrat"/>
                <a:sym typeface="Montserrat"/>
                <a:hlinkClick r:id="rId6" action="ppaction://hlinksldjump"/>
              </a:rPr>
              <a:t>Home</a:t>
            </a:r>
          </a:p>
        </p:txBody>
      </p:sp>
      <p:sp>
        <p:nvSpPr>
          <p:cNvPr name="TextBox 15" id="15"/>
          <p:cNvSpPr txBox="true"/>
          <p:nvPr/>
        </p:nvSpPr>
        <p:spPr>
          <a:xfrm rot="0">
            <a:off x="13592866" y="836375"/>
            <a:ext cx="1129569" cy="266700"/>
          </a:xfrm>
          <a:prstGeom prst="rect">
            <a:avLst/>
          </a:prstGeom>
        </p:spPr>
        <p:txBody>
          <a:bodyPr anchor="t" rtlCol="false" tIns="0" lIns="0" bIns="0" rIns="0">
            <a:spAutoFit/>
          </a:bodyPr>
          <a:lstStyle/>
          <a:p>
            <a:pPr algn="ctr">
              <a:lnSpc>
                <a:spcPts val="2157"/>
              </a:lnSpc>
            </a:pPr>
            <a:r>
              <a:rPr lang="en-US" sz="1798" u="sng">
                <a:solidFill>
                  <a:srgbClr val="FFFFFF"/>
                </a:solidFill>
                <a:latin typeface="Montserrat"/>
                <a:ea typeface="Montserrat"/>
                <a:cs typeface="Montserrat"/>
                <a:sym typeface="Montserrat"/>
                <a:hlinkClick r:id="rId7" action="ppaction://hlinksldjump"/>
              </a:rPr>
              <a:t>About</a:t>
            </a:r>
          </a:p>
        </p:txBody>
      </p:sp>
      <p:sp>
        <p:nvSpPr>
          <p:cNvPr name="TextBox 16" id="16"/>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597982" y="4225917"/>
            <a:ext cx="6099323" cy="0"/>
          </a:xfrm>
          <a:prstGeom prst="line">
            <a:avLst/>
          </a:prstGeom>
          <a:ln cap="flat" w="38100">
            <a:solidFill>
              <a:srgbClr val="151515"/>
            </a:solidFill>
            <a:prstDash val="solid"/>
            <a:headEnd type="none" len="sm" w="sm"/>
            <a:tailEnd type="none" len="sm" w="sm"/>
          </a:ln>
        </p:spPr>
      </p:sp>
      <p:sp>
        <p:nvSpPr>
          <p:cNvPr name="Freeform 11" id="11"/>
          <p:cNvSpPr/>
          <p:nvPr/>
        </p:nvSpPr>
        <p:spPr>
          <a:xfrm flipH="false" flipV="false" rot="0">
            <a:off x="10785053" y="2682207"/>
            <a:ext cx="5869247" cy="1523032"/>
          </a:xfrm>
          <a:custGeom>
            <a:avLst/>
            <a:gdLst/>
            <a:ahLst/>
            <a:cxnLst/>
            <a:rect r="r" b="b" t="t" l="l"/>
            <a:pathLst>
              <a:path h="1523032" w="5869247">
                <a:moveTo>
                  <a:pt x="0" y="0"/>
                </a:moveTo>
                <a:lnTo>
                  <a:pt x="5869246" y="0"/>
                </a:lnTo>
                <a:lnTo>
                  <a:pt x="5869246" y="1523033"/>
                </a:lnTo>
                <a:lnTo>
                  <a:pt x="0" y="1523033"/>
                </a:lnTo>
                <a:lnTo>
                  <a:pt x="0" y="0"/>
                </a:lnTo>
                <a:close/>
              </a:path>
            </a:pathLst>
          </a:custGeom>
          <a:blipFill>
            <a:blip r:embed="rId6"/>
            <a:stretch>
              <a:fillRect l="0" t="0" r="0" b="0"/>
            </a:stretch>
          </a:blipFill>
        </p:spPr>
      </p:sp>
      <p:sp>
        <p:nvSpPr>
          <p:cNvPr name="Freeform 12" id="12"/>
          <p:cNvSpPr/>
          <p:nvPr/>
        </p:nvSpPr>
        <p:spPr>
          <a:xfrm flipH="false" flipV="false" rot="0">
            <a:off x="10785053" y="4540242"/>
            <a:ext cx="5869247" cy="805583"/>
          </a:xfrm>
          <a:custGeom>
            <a:avLst/>
            <a:gdLst/>
            <a:ahLst/>
            <a:cxnLst/>
            <a:rect r="r" b="b" t="t" l="l"/>
            <a:pathLst>
              <a:path h="805583" w="5869247">
                <a:moveTo>
                  <a:pt x="0" y="0"/>
                </a:moveTo>
                <a:lnTo>
                  <a:pt x="5869246" y="0"/>
                </a:lnTo>
                <a:lnTo>
                  <a:pt x="5869246" y="805583"/>
                </a:lnTo>
                <a:lnTo>
                  <a:pt x="0" y="805583"/>
                </a:lnTo>
                <a:lnTo>
                  <a:pt x="0" y="0"/>
                </a:lnTo>
                <a:close/>
              </a:path>
            </a:pathLst>
          </a:custGeom>
          <a:blipFill>
            <a:blip r:embed="rId7"/>
            <a:stretch>
              <a:fillRect l="0" t="0" r="0" b="0"/>
            </a:stretch>
          </a:blipFill>
        </p:spPr>
      </p:sp>
      <p:sp>
        <p:nvSpPr>
          <p:cNvPr name="Freeform 13" id="13"/>
          <p:cNvSpPr/>
          <p:nvPr/>
        </p:nvSpPr>
        <p:spPr>
          <a:xfrm flipH="false" flipV="false" rot="0">
            <a:off x="10785053" y="5641100"/>
            <a:ext cx="5869247" cy="798085"/>
          </a:xfrm>
          <a:custGeom>
            <a:avLst/>
            <a:gdLst/>
            <a:ahLst/>
            <a:cxnLst/>
            <a:rect r="r" b="b" t="t" l="l"/>
            <a:pathLst>
              <a:path h="798085" w="5869247">
                <a:moveTo>
                  <a:pt x="0" y="0"/>
                </a:moveTo>
                <a:lnTo>
                  <a:pt x="5869246" y="0"/>
                </a:lnTo>
                <a:lnTo>
                  <a:pt x="5869246" y="798084"/>
                </a:lnTo>
                <a:lnTo>
                  <a:pt x="0" y="798084"/>
                </a:lnTo>
                <a:lnTo>
                  <a:pt x="0" y="0"/>
                </a:lnTo>
                <a:close/>
              </a:path>
            </a:pathLst>
          </a:custGeom>
          <a:blipFill>
            <a:blip r:embed="rId8"/>
            <a:stretch>
              <a:fillRect l="0" t="0" r="0" b="0"/>
            </a:stretch>
          </a:blipFill>
        </p:spPr>
      </p:sp>
      <p:sp>
        <p:nvSpPr>
          <p:cNvPr name="Freeform 14" id="14"/>
          <p:cNvSpPr/>
          <p:nvPr/>
        </p:nvSpPr>
        <p:spPr>
          <a:xfrm flipH="false" flipV="false" rot="0">
            <a:off x="10785053" y="6876224"/>
            <a:ext cx="5869247" cy="1099427"/>
          </a:xfrm>
          <a:custGeom>
            <a:avLst/>
            <a:gdLst/>
            <a:ahLst/>
            <a:cxnLst/>
            <a:rect r="r" b="b" t="t" l="l"/>
            <a:pathLst>
              <a:path h="1099427" w="5869247">
                <a:moveTo>
                  <a:pt x="0" y="0"/>
                </a:moveTo>
                <a:lnTo>
                  <a:pt x="5869246" y="0"/>
                </a:lnTo>
                <a:lnTo>
                  <a:pt x="5869246" y="1099427"/>
                </a:lnTo>
                <a:lnTo>
                  <a:pt x="0" y="1099427"/>
                </a:lnTo>
                <a:lnTo>
                  <a:pt x="0" y="0"/>
                </a:lnTo>
                <a:close/>
              </a:path>
            </a:pathLst>
          </a:custGeom>
          <a:blipFill>
            <a:blip r:embed="rId9"/>
            <a:stretch>
              <a:fillRect l="0" t="0" r="0" b="0"/>
            </a:stretch>
          </a:blipFill>
        </p:spPr>
      </p:sp>
      <p:sp>
        <p:nvSpPr>
          <p:cNvPr name="TextBox 15" id="15"/>
          <p:cNvSpPr txBox="true"/>
          <p:nvPr/>
        </p:nvSpPr>
        <p:spPr>
          <a:xfrm rot="0">
            <a:off x="1597982" y="1958788"/>
            <a:ext cx="7209932" cy="195580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DATA PREPROCESSING</a:t>
            </a:r>
          </a:p>
        </p:txBody>
      </p:sp>
      <p:sp>
        <p:nvSpPr>
          <p:cNvPr name="TextBox 16" id="16"/>
          <p:cNvSpPr txBox="true"/>
          <p:nvPr/>
        </p:nvSpPr>
        <p:spPr>
          <a:xfrm rot="0">
            <a:off x="1597982" y="4483092"/>
            <a:ext cx="7410889" cy="2266949"/>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Delete redundant data from the dataset. [3]</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Convert the "id" column to integer type so that we can merge the two dataset files into one dataset. [4]</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Drop duplicates so that all movies are unique and there are no duplicates. [5]</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Merge dataset. [6]</a:t>
            </a:r>
          </a:p>
        </p:txBody>
      </p:sp>
      <p:sp>
        <p:nvSpPr>
          <p:cNvPr name="TextBox 17" id="17"/>
          <p:cNvSpPr txBox="true"/>
          <p:nvPr/>
        </p:nvSpPr>
        <p:spPr>
          <a:xfrm rot="0">
            <a:off x="9527445" y="3340536"/>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[3]</a:t>
            </a:r>
          </a:p>
        </p:txBody>
      </p:sp>
      <p:sp>
        <p:nvSpPr>
          <p:cNvPr name="TextBox 18" id="18"/>
          <p:cNvSpPr txBox="true"/>
          <p:nvPr/>
        </p:nvSpPr>
        <p:spPr>
          <a:xfrm rot="0">
            <a:off x="9527445" y="4839846"/>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[4]</a:t>
            </a:r>
          </a:p>
        </p:txBody>
      </p:sp>
      <p:sp>
        <p:nvSpPr>
          <p:cNvPr name="TextBox 19" id="19"/>
          <p:cNvSpPr txBox="true"/>
          <p:nvPr/>
        </p:nvSpPr>
        <p:spPr>
          <a:xfrm rot="0">
            <a:off x="9527445" y="5936955"/>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[5]</a:t>
            </a:r>
          </a:p>
        </p:txBody>
      </p:sp>
      <p:sp>
        <p:nvSpPr>
          <p:cNvPr name="TextBox 20" id="20"/>
          <p:cNvSpPr txBox="true"/>
          <p:nvPr/>
        </p:nvSpPr>
        <p:spPr>
          <a:xfrm rot="0">
            <a:off x="9527445" y="7322750"/>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[6]</a:t>
            </a:r>
          </a:p>
        </p:txBody>
      </p:sp>
      <p:sp>
        <p:nvSpPr>
          <p:cNvPr name="TextBox 21" id="21"/>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22" id="22"/>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2" tooltip="https://github.com/mfakhriazhar"/>
              </a:rPr>
              <a:t> https://github.com/mfakhriazhar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597982" y="4225917"/>
            <a:ext cx="6099323" cy="0"/>
          </a:xfrm>
          <a:prstGeom prst="line">
            <a:avLst/>
          </a:prstGeom>
          <a:ln cap="flat" w="38100">
            <a:solidFill>
              <a:srgbClr val="151515"/>
            </a:solidFill>
            <a:prstDash val="solid"/>
            <a:headEnd type="none" len="sm" w="sm"/>
            <a:tailEnd type="none" len="sm" w="sm"/>
          </a:ln>
        </p:spPr>
      </p:sp>
      <p:sp>
        <p:nvSpPr>
          <p:cNvPr name="Freeform 11" id="11"/>
          <p:cNvSpPr/>
          <p:nvPr/>
        </p:nvSpPr>
        <p:spPr>
          <a:xfrm flipH="false" flipV="false" rot="0">
            <a:off x="10590462" y="2414647"/>
            <a:ext cx="7298765" cy="1995756"/>
          </a:xfrm>
          <a:custGeom>
            <a:avLst/>
            <a:gdLst/>
            <a:ahLst/>
            <a:cxnLst/>
            <a:rect r="r" b="b" t="t" l="l"/>
            <a:pathLst>
              <a:path h="1995756" w="7298765">
                <a:moveTo>
                  <a:pt x="0" y="0"/>
                </a:moveTo>
                <a:lnTo>
                  <a:pt x="7298766" y="0"/>
                </a:lnTo>
                <a:lnTo>
                  <a:pt x="7298766" y="1995756"/>
                </a:lnTo>
                <a:lnTo>
                  <a:pt x="0" y="1995756"/>
                </a:lnTo>
                <a:lnTo>
                  <a:pt x="0" y="0"/>
                </a:lnTo>
                <a:close/>
              </a:path>
            </a:pathLst>
          </a:custGeom>
          <a:blipFill>
            <a:blip r:embed="rId6"/>
            <a:stretch>
              <a:fillRect l="0" t="0" r="0" b="0"/>
            </a:stretch>
          </a:blipFill>
        </p:spPr>
      </p:sp>
      <p:sp>
        <p:nvSpPr>
          <p:cNvPr name="Freeform 12" id="12"/>
          <p:cNvSpPr/>
          <p:nvPr/>
        </p:nvSpPr>
        <p:spPr>
          <a:xfrm flipH="false" flipV="false" rot="0">
            <a:off x="10590462" y="4675590"/>
            <a:ext cx="7298765" cy="786184"/>
          </a:xfrm>
          <a:custGeom>
            <a:avLst/>
            <a:gdLst/>
            <a:ahLst/>
            <a:cxnLst/>
            <a:rect r="r" b="b" t="t" l="l"/>
            <a:pathLst>
              <a:path h="786184" w="7298765">
                <a:moveTo>
                  <a:pt x="0" y="0"/>
                </a:moveTo>
                <a:lnTo>
                  <a:pt x="7298766" y="0"/>
                </a:lnTo>
                <a:lnTo>
                  <a:pt x="7298766" y="786184"/>
                </a:lnTo>
                <a:lnTo>
                  <a:pt x="0" y="786184"/>
                </a:lnTo>
                <a:lnTo>
                  <a:pt x="0" y="0"/>
                </a:lnTo>
                <a:close/>
              </a:path>
            </a:pathLst>
          </a:custGeom>
          <a:blipFill>
            <a:blip r:embed="rId7"/>
            <a:stretch>
              <a:fillRect l="0" t="0" r="0" b="0"/>
            </a:stretch>
          </a:blipFill>
        </p:spPr>
      </p:sp>
      <p:sp>
        <p:nvSpPr>
          <p:cNvPr name="Freeform 13" id="13"/>
          <p:cNvSpPr/>
          <p:nvPr/>
        </p:nvSpPr>
        <p:spPr>
          <a:xfrm flipH="false" flipV="false" rot="0">
            <a:off x="10590462" y="5711570"/>
            <a:ext cx="7298765" cy="2453760"/>
          </a:xfrm>
          <a:custGeom>
            <a:avLst/>
            <a:gdLst/>
            <a:ahLst/>
            <a:cxnLst/>
            <a:rect r="r" b="b" t="t" l="l"/>
            <a:pathLst>
              <a:path h="2453760" w="7298765">
                <a:moveTo>
                  <a:pt x="0" y="0"/>
                </a:moveTo>
                <a:lnTo>
                  <a:pt x="7298766" y="0"/>
                </a:lnTo>
                <a:lnTo>
                  <a:pt x="7298766" y="2453761"/>
                </a:lnTo>
                <a:lnTo>
                  <a:pt x="0" y="2453761"/>
                </a:lnTo>
                <a:lnTo>
                  <a:pt x="0" y="0"/>
                </a:lnTo>
                <a:close/>
              </a:path>
            </a:pathLst>
          </a:custGeom>
          <a:blipFill>
            <a:blip r:embed="rId8"/>
            <a:stretch>
              <a:fillRect l="0" t="0" r="0" b="0"/>
            </a:stretch>
          </a:blipFill>
        </p:spPr>
      </p:sp>
      <p:sp>
        <p:nvSpPr>
          <p:cNvPr name="TextBox 14" id="14"/>
          <p:cNvSpPr txBox="true"/>
          <p:nvPr/>
        </p:nvSpPr>
        <p:spPr>
          <a:xfrm rot="0">
            <a:off x="1597982" y="1958788"/>
            <a:ext cx="7209932" cy="195580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FEATURES ENGINEERING</a:t>
            </a:r>
          </a:p>
        </p:txBody>
      </p:sp>
      <p:sp>
        <p:nvSpPr>
          <p:cNvPr name="TextBox 15" id="15"/>
          <p:cNvSpPr txBox="true"/>
          <p:nvPr/>
        </p:nvSpPr>
        <p:spPr>
          <a:xfrm rot="0">
            <a:off x="1597982" y="4483092"/>
            <a:ext cx="7410889" cy="1885949"/>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Display all columns in the dataset to select the key features to be used in the recommender system. [7]</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Combine all key features that will be used in a new column. [8]</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Key features overview. [9]</a:t>
            </a:r>
          </a:p>
        </p:txBody>
      </p:sp>
      <p:sp>
        <p:nvSpPr>
          <p:cNvPr name="TextBox 16" id="16"/>
          <p:cNvSpPr txBox="true"/>
          <p:nvPr/>
        </p:nvSpPr>
        <p:spPr>
          <a:xfrm rot="0">
            <a:off x="9527445" y="3309337"/>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[7]</a:t>
            </a:r>
          </a:p>
        </p:txBody>
      </p:sp>
      <p:sp>
        <p:nvSpPr>
          <p:cNvPr name="TextBox 17" id="17"/>
          <p:cNvSpPr txBox="true"/>
          <p:nvPr/>
        </p:nvSpPr>
        <p:spPr>
          <a:xfrm rot="0">
            <a:off x="9527445" y="4957799"/>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[8]</a:t>
            </a:r>
          </a:p>
        </p:txBody>
      </p:sp>
      <p:sp>
        <p:nvSpPr>
          <p:cNvPr name="TextBox 18" id="18"/>
          <p:cNvSpPr txBox="true"/>
          <p:nvPr/>
        </p:nvSpPr>
        <p:spPr>
          <a:xfrm rot="0">
            <a:off x="9527445" y="6835263"/>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[9]</a:t>
            </a:r>
          </a:p>
        </p:txBody>
      </p:sp>
      <p:sp>
        <p:nvSpPr>
          <p:cNvPr name="TextBox 19" id="19"/>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20" id="20"/>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1" id="21"/>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1" tooltip="https://github.com/mfakhriazhar"/>
              </a:rPr>
              <a:t> https://github.com/mfakhriazhar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597982" y="4225917"/>
            <a:ext cx="6099323" cy="0"/>
          </a:xfrm>
          <a:prstGeom prst="line">
            <a:avLst/>
          </a:prstGeom>
          <a:ln cap="flat" w="38100">
            <a:solidFill>
              <a:srgbClr val="151515"/>
            </a:solidFill>
            <a:prstDash val="solid"/>
            <a:headEnd type="none" len="sm" w="sm"/>
            <a:tailEnd type="none" len="sm" w="sm"/>
          </a:ln>
        </p:spPr>
      </p:sp>
      <p:sp>
        <p:nvSpPr>
          <p:cNvPr name="Freeform 11" id="11"/>
          <p:cNvSpPr/>
          <p:nvPr/>
        </p:nvSpPr>
        <p:spPr>
          <a:xfrm flipH="false" flipV="false" rot="0">
            <a:off x="10590462" y="3615528"/>
            <a:ext cx="7268389" cy="809264"/>
          </a:xfrm>
          <a:custGeom>
            <a:avLst/>
            <a:gdLst/>
            <a:ahLst/>
            <a:cxnLst/>
            <a:rect r="r" b="b" t="t" l="l"/>
            <a:pathLst>
              <a:path h="809264" w="7268389">
                <a:moveTo>
                  <a:pt x="0" y="0"/>
                </a:moveTo>
                <a:lnTo>
                  <a:pt x="7268389" y="0"/>
                </a:lnTo>
                <a:lnTo>
                  <a:pt x="7268389" y="809264"/>
                </a:lnTo>
                <a:lnTo>
                  <a:pt x="0" y="809264"/>
                </a:lnTo>
                <a:lnTo>
                  <a:pt x="0" y="0"/>
                </a:lnTo>
                <a:close/>
              </a:path>
            </a:pathLst>
          </a:custGeom>
          <a:blipFill>
            <a:blip r:embed="rId6"/>
            <a:stretch>
              <a:fillRect l="0" t="0" r="0" b="0"/>
            </a:stretch>
          </a:blipFill>
        </p:spPr>
      </p:sp>
      <p:sp>
        <p:nvSpPr>
          <p:cNvPr name="Freeform 12" id="12"/>
          <p:cNvSpPr/>
          <p:nvPr/>
        </p:nvSpPr>
        <p:spPr>
          <a:xfrm flipH="false" flipV="false" rot="0">
            <a:off x="10590462" y="2492409"/>
            <a:ext cx="7268389" cy="698598"/>
          </a:xfrm>
          <a:custGeom>
            <a:avLst/>
            <a:gdLst/>
            <a:ahLst/>
            <a:cxnLst/>
            <a:rect r="r" b="b" t="t" l="l"/>
            <a:pathLst>
              <a:path h="698598" w="7268389">
                <a:moveTo>
                  <a:pt x="0" y="0"/>
                </a:moveTo>
                <a:lnTo>
                  <a:pt x="7268389" y="0"/>
                </a:lnTo>
                <a:lnTo>
                  <a:pt x="7268389" y="698598"/>
                </a:lnTo>
                <a:lnTo>
                  <a:pt x="0" y="698598"/>
                </a:lnTo>
                <a:lnTo>
                  <a:pt x="0" y="0"/>
                </a:lnTo>
                <a:close/>
              </a:path>
            </a:pathLst>
          </a:custGeom>
          <a:blipFill>
            <a:blip r:embed="rId7"/>
            <a:stretch>
              <a:fillRect l="0" t="0" r="0" b="0"/>
            </a:stretch>
          </a:blipFill>
        </p:spPr>
      </p:sp>
      <p:sp>
        <p:nvSpPr>
          <p:cNvPr name="Freeform 13" id="13"/>
          <p:cNvSpPr/>
          <p:nvPr/>
        </p:nvSpPr>
        <p:spPr>
          <a:xfrm flipH="false" flipV="false" rot="0">
            <a:off x="10590462" y="4853417"/>
            <a:ext cx="7268389" cy="664704"/>
          </a:xfrm>
          <a:custGeom>
            <a:avLst/>
            <a:gdLst/>
            <a:ahLst/>
            <a:cxnLst/>
            <a:rect r="r" b="b" t="t" l="l"/>
            <a:pathLst>
              <a:path h="664704" w="7268389">
                <a:moveTo>
                  <a:pt x="0" y="0"/>
                </a:moveTo>
                <a:lnTo>
                  <a:pt x="7268389" y="0"/>
                </a:lnTo>
                <a:lnTo>
                  <a:pt x="7268389" y="664704"/>
                </a:lnTo>
                <a:lnTo>
                  <a:pt x="0" y="664704"/>
                </a:lnTo>
                <a:lnTo>
                  <a:pt x="0" y="0"/>
                </a:lnTo>
                <a:close/>
              </a:path>
            </a:pathLst>
          </a:custGeom>
          <a:blipFill>
            <a:blip r:embed="rId8"/>
            <a:stretch>
              <a:fillRect l="0" t="0" r="0" b="0"/>
            </a:stretch>
          </a:blipFill>
        </p:spPr>
      </p:sp>
      <p:sp>
        <p:nvSpPr>
          <p:cNvPr name="Freeform 14" id="14"/>
          <p:cNvSpPr/>
          <p:nvPr/>
        </p:nvSpPr>
        <p:spPr>
          <a:xfrm flipH="false" flipV="false" rot="0">
            <a:off x="10590462" y="5946746"/>
            <a:ext cx="7306489" cy="1956549"/>
          </a:xfrm>
          <a:custGeom>
            <a:avLst/>
            <a:gdLst/>
            <a:ahLst/>
            <a:cxnLst/>
            <a:rect r="r" b="b" t="t" l="l"/>
            <a:pathLst>
              <a:path h="1956549" w="7306489">
                <a:moveTo>
                  <a:pt x="0" y="0"/>
                </a:moveTo>
                <a:lnTo>
                  <a:pt x="7306489" y="0"/>
                </a:lnTo>
                <a:lnTo>
                  <a:pt x="7306489" y="1956549"/>
                </a:lnTo>
                <a:lnTo>
                  <a:pt x="0" y="1956549"/>
                </a:lnTo>
                <a:lnTo>
                  <a:pt x="0" y="0"/>
                </a:lnTo>
                <a:close/>
              </a:path>
            </a:pathLst>
          </a:custGeom>
          <a:blipFill>
            <a:blip r:embed="rId9"/>
            <a:stretch>
              <a:fillRect l="0" t="0" r="0" b="0"/>
            </a:stretch>
          </a:blipFill>
        </p:spPr>
      </p:sp>
      <p:sp>
        <p:nvSpPr>
          <p:cNvPr name="TextBox 15" id="15"/>
          <p:cNvSpPr txBox="true"/>
          <p:nvPr/>
        </p:nvSpPr>
        <p:spPr>
          <a:xfrm rot="0">
            <a:off x="1597982" y="1958788"/>
            <a:ext cx="7209932" cy="195580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TEXT VECTORIZATION</a:t>
            </a:r>
          </a:p>
        </p:txBody>
      </p:sp>
      <p:sp>
        <p:nvSpPr>
          <p:cNvPr name="TextBox 16" id="16"/>
          <p:cNvSpPr txBox="true"/>
          <p:nvPr/>
        </p:nvSpPr>
        <p:spPr>
          <a:xfrm rot="0">
            <a:off x="1313341" y="4483092"/>
            <a:ext cx="7830659" cy="3409949"/>
          </a:xfrm>
          <a:prstGeom prst="rect">
            <a:avLst/>
          </a:prstGeom>
        </p:spPr>
        <p:txBody>
          <a:bodyPr anchor="t" rtlCol="false" tIns="0" lIns="0" bIns="0" rIns="0">
            <a:spAutoFit/>
          </a:bodyPr>
          <a:lstStyle/>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TF-IDF (Term Frequency-Inverse Document Frequency)</a:t>
            </a:r>
            <a:r>
              <a:rPr lang="en-US" sz="2000">
                <a:solidFill>
                  <a:srgbClr val="FFFFFF"/>
                </a:solidFill>
                <a:latin typeface="Montserrat"/>
                <a:ea typeface="Montserrat"/>
                <a:cs typeface="Montserrat"/>
                <a:sym typeface="Montserrat"/>
              </a:rPr>
              <a:t> </a:t>
            </a:r>
            <a:r>
              <a:rPr lang="en-US" sz="2000">
                <a:solidFill>
                  <a:srgbClr val="FFFFFF"/>
                </a:solidFill>
                <a:latin typeface="Montserrat"/>
                <a:ea typeface="Montserrat"/>
                <a:cs typeface="Montserrat"/>
                <a:sym typeface="Montserrat"/>
              </a:rPr>
              <a:t>is used to quantify the importance of words in a document.</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Set up the vectorizer by importing the </a:t>
            </a:r>
            <a:r>
              <a:rPr lang="en-US" b="true" sz="2000">
                <a:solidFill>
                  <a:srgbClr val="FFFFFF"/>
                </a:solidFill>
                <a:latin typeface="Montserrat Bold"/>
                <a:ea typeface="Montserrat Bold"/>
                <a:cs typeface="Montserrat Bold"/>
                <a:sym typeface="Montserrat Bold"/>
              </a:rPr>
              <a:t>Tfidf Vectorizer</a:t>
            </a:r>
            <a:r>
              <a:rPr lang="en-US" sz="2000">
                <a:solidFill>
                  <a:srgbClr val="FFFFFF"/>
                </a:solidFill>
                <a:latin typeface="Montserrat"/>
                <a:ea typeface="Montserrat"/>
                <a:cs typeface="Montserrat"/>
                <a:sym typeface="Montserrat"/>
              </a:rPr>
              <a:t> from </a:t>
            </a:r>
            <a:r>
              <a:rPr lang="en-US" b="true" sz="2000">
                <a:solidFill>
                  <a:srgbClr val="FFFFFF"/>
                </a:solidFill>
                <a:latin typeface="Montserrat Bold"/>
                <a:ea typeface="Montserrat Bold"/>
                <a:cs typeface="Montserrat Bold"/>
                <a:sym typeface="Montserrat Bold"/>
              </a:rPr>
              <a:t>scikit-learn</a:t>
            </a:r>
            <a:r>
              <a:rPr lang="en-US" sz="2000">
                <a:solidFill>
                  <a:srgbClr val="FFFFFF"/>
                </a:solidFill>
                <a:latin typeface="Montserrat"/>
                <a:ea typeface="Montserrat"/>
                <a:cs typeface="Montserrat"/>
                <a:sym typeface="Montserrat"/>
              </a:rPr>
              <a:t>. [10] </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Define the </a:t>
            </a:r>
            <a:r>
              <a:rPr lang="en-US" b="true" sz="2000">
                <a:solidFill>
                  <a:srgbClr val="FFFFFF"/>
                </a:solidFill>
                <a:latin typeface="Montserrat Bold"/>
                <a:ea typeface="Montserrat Bold"/>
                <a:cs typeface="Montserrat Bold"/>
                <a:sym typeface="Montserrat Bold"/>
              </a:rPr>
              <a:t>TfidfVectorizer</a:t>
            </a:r>
            <a:r>
              <a:rPr lang="en-US" sz="2000">
                <a:solidFill>
                  <a:srgbClr val="FFFFFF"/>
                </a:solidFill>
                <a:latin typeface="Montserrat"/>
                <a:ea typeface="Montserrat"/>
                <a:cs typeface="Montserrat"/>
                <a:sym typeface="Montserrat"/>
              </a:rPr>
              <a:t> object then remove all stopwords. [11]</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Replace NaN with an empty string. [12]</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Fit the dataset to the </a:t>
            </a:r>
            <a:r>
              <a:rPr lang="en-US" b="true" sz="2000">
                <a:solidFill>
                  <a:srgbClr val="FFFFFF"/>
                </a:solidFill>
                <a:latin typeface="Montserrat Bold"/>
                <a:ea typeface="Montserrat Bold"/>
                <a:cs typeface="Montserrat Bold"/>
                <a:sym typeface="Montserrat Bold"/>
              </a:rPr>
              <a:t>TfidfVectorizer</a:t>
            </a:r>
            <a:r>
              <a:rPr lang="en-US" sz="2000">
                <a:solidFill>
                  <a:srgbClr val="FFFFFF"/>
                </a:solidFill>
                <a:latin typeface="Montserrat"/>
                <a:ea typeface="Montserrat"/>
                <a:cs typeface="Montserrat"/>
                <a:sym typeface="Montserrat"/>
              </a:rPr>
              <a:t>  object. [13]</a:t>
            </a:r>
          </a:p>
        </p:txBody>
      </p:sp>
      <p:sp>
        <p:nvSpPr>
          <p:cNvPr name="TextBox 17" id="17"/>
          <p:cNvSpPr txBox="true"/>
          <p:nvPr/>
        </p:nvSpPr>
        <p:spPr>
          <a:xfrm rot="0">
            <a:off x="9527445" y="2738520"/>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[10]</a:t>
            </a:r>
          </a:p>
        </p:txBody>
      </p:sp>
      <p:sp>
        <p:nvSpPr>
          <p:cNvPr name="TextBox 18" id="18"/>
          <p:cNvSpPr txBox="true"/>
          <p:nvPr/>
        </p:nvSpPr>
        <p:spPr>
          <a:xfrm rot="0">
            <a:off x="9527445" y="3916973"/>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[11]</a:t>
            </a:r>
          </a:p>
        </p:txBody>
      </p:sp>
      <p:sp>
        <p:nvSpPr>
          <p:cNvPr name="TextBox 19" id="19"/>
          <p:cNvSpPr txBox="true"/>
          <p:nvPr/>
        </p:nvSpPr>
        <p:spPr>
          <a:xfrm rot="0">
            <a:off x="9527445" y="5040312"/>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[12]</a:t>
            </a:r>
          </a:p>
        </p:txBody>
      </p:sp>
      <p:sp>
        <p:nvSpPr>
          <p:cNvPr name="TextBox 20" id="20"/>
          <p:cNvSpPr txBox="true"/>
          <p:nvPr/>
        </p:nvSpPr>
        <p:spPr>
          <a:xfrm rot="0">
            <a:off x="9527445" y="6746175"/>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[13]</a:t>
            </a:r>
          </a:p>
        </p:txBody>
      </p:sp>
      <p:sp>
        <p:nvSpPr>
          <p:cNvPr name="TextBox 21" id="21"/>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22" id="22"/>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3" id="23"/>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2" tooltip="https://github.com/mfakhriazhar"/>
              </a:rPr>
              <a:t> https://github.com/mfakhriazhar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362773" y="2120333"/>
            <a:ext cx="7940376" cy="4919867"/>
          </a:xfrm>
          <a:custGeom>
            <a:avLst/>
            <a:gdLst/>
            <a:ahLst/>
            <a:cxnLst/>
            <a:rect r="r" b="b" t="t" l="l"/>
            <a:pathLst>
              <a:path h="4919867" w="7940376">
                <a:moveTo>
                  <a:pt x="0" y="0"/>
                </a:moveTo>
                <a:lnTo>
                  <a:pt x="7940376" y="0"/>
                </a:lnTo>
                <a:lnTo>
                  <a:pt x="7940376" y="4919867"/>
                </a:lnTo>
                <a:lnTo>
                  <a:pt x="0" y="4919867"/>
                </a:lnTo>
                <a:lnTo>
                  <a:pt x="0" y="0"/>
                </a:lnTo>
                <a:close/>
              </a:path>
            </a:pathLst>
          </a:custGeom>
          <a:blipFill>
            <a:blip r:embed="rId6"/>
            <a:stretch>
              <a:fillRect l="0" t="0" r="0" b="0"/>
            </a:stretch>
          </a:blipFill>
        </p:spPr>
      </p:sp>
      <p:sp>
        <p:nvSpPr>
          <p:cNvPr name="Freeform 11" id="11"/>
          <p:cNvSpPr/>
          <p:nvPr/>
        </p:nvSpPr>
        <p:spPr>
          <a:xfrm flipH="false" flipV="false" rot="0">
            <a:off x="362773" y="7315453"/>
            <a:ext cx="7940376" cy="627274"/>
          </a:xfrm>
          <a:custGeom>
            <a:avLst/>
            <a:gdLst/>
            <a:ahLst/>
            <a:cxnLst/>
            <a:rect r="r" b="b" t="t" l="l"/>
            <a:pathLst>
              <a:path h="627274" w="7940376">
                <a:moveTo>
                  <a:pt x="0" y="0"/>
                </a:moveTo>
                <a:lnTo>
                  <a:pt x="7940376" y="0"/>
                </a:lnTo>
                <a:lnTo>
                  <a:pt x="7940376" y="627274"/>
                </a:lnTo>
                <a:lnTo>
                  <a:pt x="0" y="627274"/>
                </a:lnTo>
                <a:lnTo>
                  <a:pt x="0" y="0"/>
                </a:lnTo>
                <a:close/>
              </a:path>
            </a:pathLst>
          </a:custGeom>
          <a:blipFill>
            <a:blip r:embed="rId7"/>
            <a:stretch>
              <a:fillRect l="0" t="0" r="0" b="0"/>
            </a:stretch>
          </a:blipFill>
        </p:spPr>
      </p:sp>
      <p:sp>
        <p:nvSpPr>
          <p:cNvPr name="TextBox 12" id="12"/>
          <p:cNvSpPr txBox="true"/>
          <p:nvPr/>
        </p:nvSpPr>
        <p:spPr>
          <a:xfrm rot="0">
            <a:off x="9406504" y="2798763"/>
            <a:ext cx="8321339" cy="5314949"/>
          </a:xfrm>
          <a:prstGeom prst="rect">
            <a:avLst/>
          </a:prstGeom>
        </p:spPr>
        <p:txBody>
          <a:bodyPr anchor="t" rtlCol="false" tIns="0" lIns="0" bIns="0" rIns="0">
            <a:spAutoFit/>
          </a:bodyPr>
          <a:lstStyle/>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Lowercase:</a:t>
            </a:r>
            <a:r>
              <a:rPr lang="en-US" sz="2000">
                <a:solidFill>
                  <a:srgbClr val="FFFFFF"/>
                </a:solidFill>
                <a:latin typeface="Montserrat"/>
                <a:ea typeface="Montserrat"/>
                <a:cs typeface="Montserrat"/>
                <a:sym typeface="Montserrat"/>
              </a:rPr>
              <a:t> Converts text to lowercase to ensure uniformity</a:t>
            </a:r>
            <a:r>
              <a:rPr lang="en-US" b="true" sz="2000">
                <a:solidFill>
                  <a:srgbClr val="FFFFFF"/>
                </a:solidFill>
                <a:latin typeface="Montserrat Bold"/>
                <a:ea typeface="Montserrat Bold"/>
                <a:cs typeface="Montserrat Bold"/>
                <a:sym typeface="Montserrat Bold"/>
              </a:rPr>
              <a:t>. </a:t>
            </a:r>
            <a:r>
              <a:rPr lang="en-US" sz="2000">
                <a:solidFill>
                  <a:srgbClr val="FFFFFF"/>
                </a:solidFill>
                <a:latin typeface="Montserrat"/>
                <a:ea typeface="Montserrat"/>
                <a:cs typeface="Montserrat"/>
                <a:sym typeface="Montserrat"/>
              </a:rPr>
              <a:t>[14]</a:t>
            </a:r>
          </a:p>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Removing numbers: </a:t>
            </a:r>
            <a:r>
              <a:rPr lang="en-US" sz="2000">
                <a:solidFill>
                  <a:srgbClr val="FFFFFF"/>
                </a:solidFill>
                <a:latin typeface="Montserrat"/>
                <a:ea typeface="Montserrat"/>
                <a:cs typeface="Montserrat"/>
                <a:sym typeface="Montserrat"/>
              </a:rPr>
              <a:t>Removes numerical values that do not contribute to meaning. [14]</a:t>
            </a:r>
          </a:p>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Removing punctuation:</a:t>
            </a:r>
            <a:r>
              <a:rPr lang="en-US" sz="2000">
                <a:solidFill>
                  <a:srgbClr val="FFFFFF"/>
                </a:solidFill>
                <a:latin typeface="Montserrat"/>
                <a:ea typeface="Montserrat"/>
                <a:cs typeface="Montserrat"/>
                <a:sym typeface="Montserrat"/>
              </a:rPr>
              <a:t> Removes symbols and punctuation marks. [14]</a:t>
            </a:r>
          </a:p>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Tokenization:</a:t>
            </a:r>
            <a:r>
              <a:rPr lang="en-US" sz="2000">
                <a:solidFill>
                  <a:srgbClr val="FFFFFF"/>
                </a:solidFill>
                <a:latin typeface="Montserrat"/>
                <a:ea typeface="Montserrat"/>
                <a:cs typeface="Montserrat"/>
                <a:sym typeface="Montserrat"/>
              </a:rPr>
              <a:t> Splits the text into words. [14]</a:t>
            </a:r>
          </a:p>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Lemmatization:</a:t>
            </a:r>
            <a:r>
              <a:rPr lang="en-US" sz="2000">
                <a:solidFill>
                  <a:srgbClr val="FFFFFF"/>
                </a:solidFill>
                <a:latin typeface="Montserrat"/>
                <a:ea typeface="Montserrat"/>
                <a:cs typeface="Montserrat"/>
                <a:sym typeface="Montserrat"/>
              </a:rPr>
              <a:t> Converts words to their base form to standardize variations. [14]</a:t>
            </a:r>
          </a:p>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Stop word removal:</a:t>
            </a:r>
            <a:r>
              <a:rPr lang="en-US" sz="2000">
                <a:solidFill>
                  <a:srgbClr val="FFFFFF"/>
                </a:solidFill>
                <a:latin typeface="Montserrat"/>
                <a:ea typeface="Montserrat"/>
                <a:cs typeface="Montserrat"/>
                <a:sym typeface="Montserrat"/>
              </a:rPr>
              <a:t> Removing common words that do not add meaningful information. [14]</a:t>
            </a:r>
          </a:p>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Reconstructing text:</a:t>
            </a:r>
            <a:r>
              <a:rPr lang="en-US" sz="2000">
                <a:solidFill>
                  <a:srgbClr val="FFFFFF"/>
                </a:solidFill>
                <a:latin typeface="Montserrat"/>
                <a:ea typeface="Montserrat"/>
                <a:cs typeface="Montserrat"/>
                <a:sym typeface="Montserrat"/>
              </a:rPr>
              <a:t> Combines the cleaned words back into the processed text format. [14]</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apply text preprocessing to the dataset. [15]</a:t>
            </a:r>
          </a:p>
        </p:txBody>
      </p:sp>
      <p:sp>
        <p:nvSpPr>
          <p:cNvPr name="TextBox 13" id="13"/>
          <p:cNvSpPr txBox="true"/>
          <p:nvPr/>
        </p:nvSpPr>
        <p:spPr>
          <a:xfrm rot="0">
            <a:off x="9406504" y="2167958"/>
            <a:ext cx="7209932" cy="555625"/>
          </a:xfrm>
          <a:prstGeom prst="rect">
            <a:avLst/>
          </a:prstGeom>
        </p:spPr>
        <p:txBody>
          <a:bodyPr anchor="t" rtlCol="false" tIns="0" lIns="0" bIns="0" rIns="0">
            <a:spAutoFit/>
          </a:bodyPr>
          <a:lstStyle/>
          <a:p>
            <a:pPr algn="l">
              <a:lnSpc>
                <a:spcPts val="4399"/>
              </a:lnSpc>
            </a:pPr>
            <a:r>
              <a:rPr lang="en-US" sz="3999">
                <a:solidFill>
                  <a:srgbClr val="FFFFFF"/>
                </a:solidFill>
                <a:latin typeface="DM Serif Display"/>
                <a:ea typeface="DM Serif Display"/>
                <a:cs typeface="DM Serif Display"/>
                <a:sym typeface="DM Serif Display"/>
              </a:rPr>
              <a:t>TEXT PREPROCESSING</a:t>
            </a:r>
          </a:p>
        </p:txBody>
      </p:sp>
      <p:sp>
        <p:nvSpPr>
          <p:cNvPr name="TextBox 14" id="14"/>
          <p:cNvSpPr txBox="true"/>
          <p:nvPr/>
        </p:nvSpPr>
        <p:spPr>
          <a:xfrm rot="0">
            <a:off x="8477362" y="4477079"/>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[14]</a:t>
            </a:r>
          </a:p>
        </p:txBody>
      </p:sp>
      <p:sp>
        <p:nvSpPr>
          <p:cNvPr name="TextBox 15" id="15"/>
          <p:cNvSpPr txBox="true"/>
          <p:nvPr/>
        </p:nvSpPr>
        <p:spPr>
          <a:xfrm rot="0">
            <a:off x="8477362" y="7525902"/>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[15]</a:t>
            </a:r>
          </a:p>
        </p:txBody>
      </p:sp>
      <p:sp>
        <p:nvSpPr>
          <p:cNvPr name="TextBox 16" id="16"/>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7" id="17"/>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0" tooltip="https://github.com/mfakhriazhar"/>
              </a:rPr>
              <a:t> https://github.com/mfakhriazhar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22435" y="231788"/>
            <a:ext cx="2719179" cy="10857566"/>
          </a:xfrm>
          <a:custGeom>
            <a:avLst/>
            <a:gdLst/>
            <a:ahLst/>
            <a:cxnLst/>
            <a:rect r="r" b="b" t="t" l="l"/>
            <a:pathLst>
              <a:path h="10857566" w="2719179">
                <a:moveTo>
                  <a:pt x="0" y="0"/>
                </a:moveTo>
                <a:lnTo>
                  <a:pt x="2719178" y="0"/>
                </a:lnTo>
                <a:lnTo>
                  <a:pt x="2719178" y="10857567"/>
                </a:lnTo>
                <a:lnTo>
                  <a:pt x="0" y="10857567"/>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536987" y="4818251"/>
            <a:ext cx="7940376" cy="2660026"/>
          </a:xfrm>
          <a:custGeom>
            <a:avLst/>
            <a:gdLst/>
            <a:ahLst/>
            <a:cxnLst/>
            <a:rect r="r" b="b" t="t" l="l"/>
            <a:pathLst>
              <a:path h="2660026" w="7940376">
                <a:moveTo>
                  <a:pt x="0" y="0"/>
                </a:moveTo>
                <a:lnTo>
                  <a:pt x="7940375" y="0"/>
                </a:lnTo>
                <a:lnTo>
                  <a:pt x="7940375" y="2660026"/>
                </a:lnTo>
                <a:lnTo>
                  <a:pt x="0" y="2660026"/>
                </a:lnTo>
                <a:lnTo>
                  <a:pt x="0" y="0"/>
                </a:lnTo>
                <a:close/>
              </a:path>
            </a:pathLst>
          </a:custGeom>
          <a:blipFill>
            <a:blip r:embed="rId6"/>
            <a:stretch>
              <a:fillRect l="0" t="0" r="0" b="0"/>
            </a:stretch>
          </a:blipFill>
        </p:spPr>
      </p:sp>
      <p:sp>
        <p:nvSpPr>
          <p:cNvPr name="Freeform 11" id="11"/>
          <p:cNvSpPr/>
          <p:nvPr/>
        </p:nvSpPr>
        <p:spPr>
          <a:xfrm flipH="false" flipV="false" rot="0">
            <a:off x="9144000" y="2011485"/>
            <a:ext cx="8417168" cy="4362881"/>
          </a:xfrm>
          <a:custGeom>
            <a:avLst/>
            <a:gdLst/>
            <a:ahLst/>
            <a:cxnLst/>
            <a:rect r="r" b="b" t="t" l="l"/>
            <a:pathLst>
              <a:path h="4362881" w="8417168">
                <a:moveTo>
                  <a:pt x="0" y="0"/>
                </a:moveTo>
                <a:lnTo>
                  <a:pt x="8417168" y="0"/>
                </a:lnTo>
                <a:lnTo>
                  <a:pt x="8417168" y="4362881"/>
                </a:lnTo>
                <a:lnTo>
                  <a:pt x="0" y="4362881"/>
                </a:lnTo>
                <a:lnTo>
                  <a:pt x="0" y="0"/>
                </a:lnTo>
                <a:close/>
              </a:path>
            </a:pathLst>
          </a:custGeom>
          <a:blipFill>
            <a:blip r:embed="rId7"/>
            <a:stretch>
              <a:fillRect l="0" t="0" r="0" b="0"/>
            </a:stretch>
          </a:blipFill>
        </p:spPr>
      </p:sp>
      <p:sp>
        <p:nvSpPr>
          <p:cNvPr name="TextBox 12" id="12"/>
          <p:cNvSpPr txBox="true"/>
          <p:nvPr/>
        </p:nvSpPr>
        <p:spPr>
          <a:xfrm rot="0">
            <a:off x="536987" y="2932302"/>
            <a:ext cx="8321339" cy="1504949"/>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EDA uses </a:t>
            </a:r>
            <a:r>
              <a:rPr lang="en-US" b="true" sz="2000">
                <a:solidFill>
                  <a:srgbClr val="FFFFFF"/>
                </a:solidFill>
                <a:latin typeface="Montserrat Bold"/>
                <a:ea typeface="Montserrat Bold"/>
                <a:cs typeface="Montserrat Bold"/>
                <a:sym typeface="Montserrat Bold"/>
              </a:rPr>
              <a:t>Word Cloud</a:t>
            </a:r>
            <a:r>
              <a:rPr lang="en-US" sz="2000">
                <a:solidFill>
                  <a:srgbClr val="FFFFFF"/>
                </a:solidFill>
                <a:latin typeface="Montserrat"/>
                <a:ea typeface="Montserrat"/>
                <a:cs typeface="Montserrat"/>
                <a:sym typeface="Montserrat"/>
              </a:rPr>
              <a:t> to help identify the most dominant movie genres and themes in the dataset, providing visual insights for initial understanding before building the recommendation model. [16]</a:t>
            </a:r>
          </a:p>
        </p:txBody>
      </p:sp>
      <p:sp>
        <p:nvSpPr>
          <p:cNvPr name="TextBox 13" id="13"/>
          <p:cNvSpPr txBox="true"/>
          <p:nvPr/>
        </p:nvSpPr>
        <p:spPr>
          <a:xfrm rot="0">
            <a:off x="536987" y="2188007"/>
            <a:ext cx="7209932" cy="555625"/>
          </a:xfrm>
          <a:prstGeom prst="rect">
            <a:avLst/>
          </a:prstGeom>
        </p:spPr>
        <p:txBody>
          <a:bodyPr anchor="t" rtlCol="false" tIns="0" lIns="0" bIns="0" rIns="0">
            <a:spAutoFit/>
          </a:bodyPr>
          <a:lstStyle/>
          <a:p>
            <a:pPr algn="l">
              <a:lnSpc>
                <a:spcPts val="4399"/>
              </a:lnSpc>
            </a:pPr>
            <a:r>
              <a:rPr lang="en-US" sz="3999">
                <a:solidFill>
                  <a:srgbClr val="FFFFFF"/>
                </a:solidFill>
                <a:latin typeface="DM Serif Display"/>
                <a:ea typeface="DM Serif Display"/>
                <a:cs typeface="DM Serif Display"/>
                <a:sym typeface="DM Serif Display"/>
              </a:rPr>
              <a:t>EDA WORD CLOUD</a:t>
            </a:r>
          </a:p>
        </p:txBody>
      </p:sp>
      <p:sp>
        <p:nvSpPr>
          <p:cNvPr name="TextBox 14" id="14"/>
          <p:cNvSpPr txBox="true"/>
          <p:nvPr/>
        </p:nvSpPr>
        <p:spPr>
          <a:xfrm rot="0">
            <a:off x="3975666" y="7773552"/>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[16]</a:t>
            </a:r>
          </a:p>
        </p:txBody>
      </p:sp>
      <p:sp>
        <p:nvSpPr>
          <p:cNvPr name="TextBox 15" id="15"/>
          <p:cNvSpPr txBox="true"/>
          <p:nvPr/>
        </p:nvSpPr>
        <p:spPr>
          <a:xfrm rot="0">
            <a:off x="8858326" y="6446113"/>
            <a:ext cx="9198447" cy="1885949"/>
          </a:xfrm>
          <a:prstGeom prst="rect">
            <a:avLst/>
          </a:prstGeom>
        </p:spPr>
        <p:txBody>
          <a:bodyPr anchor="t" rtlCol="false" tIns="0" lIns="0" bIns="0" rIns="0">
            <a:spAutoFit/>
          </a:bodyPr>
          <a:lstStyle/>
          <a:p>
            <a:pPr algn="l">
              <a:lnSpc>
                <a:spcPts val="3000"/>
              </a:lnSpc>
            </a:pPr>
            <a:r>
              <a:rPr lang="en-US" sz="2000">
                <a:solidFill>
                  <a:srgbClr val="FFFFFF"/>
                </a:solidFill>
                <a:latin typeface="Montserrat"/>
                <a:ea typeface="Montserrat"/>
                <a:cs typeface="Montserrat"/>
                <a:sym typeface="Montserrat"/>
              </a:rPr>
              <a:t>The </a:t>
            </a:r>
            <a:r>
              <a:rPr lang="en-US" sz="2000">
                <a:solidFill>
                  <a:srgbClr val="FFFFFF"/>
                </a:solidFill>
                <a:latin typeface="Montserrat"/>
                <a:ea typeface="Montserrat"/>
                <a:cs typeface="Montserrat"/>
                <a:sym typeface="Montserrat"/>
              </a:rPr>
              <a:t>Word Cloud</a:t>
            </a:r>
            <a:r>
              <a:rPr lang="en-US" sz="2000">
                <a:solidFill>
                  <a:srgbClr val="FFFFFF"/>
                </a:solidFill>
                <a:latin typeface="Montserrat"/>
                <a:ea typeface="Montserrat"/>
                <a:cs typeface="Montserrat"/>
                <a:sym typeface="Montserrat"/>
              </a:rPr>
              <a:t> shows that words such as “drama,” “comedy,” “action,” “romance,” and “thriller” dominate, indicating that these genres appear most in the movie dataset. In addition, the words “science fiction,” “crime,” “adventure,” and “horror” are also quite prominent, enriching the variety of movie themes available to the recommendation system.</a:t>
            </a:r>
          </a:p>
        </p:txBody>
      </p:sp>
      <p:sp>
        <p:nvSpPr>
          <p:cNvPr name="TextBox 16" id="16"/>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7" id="17"/>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0" tooltip="https://github.com/mfakhriazhar"/>
              </a:rPr>
              <a:t> https://github.com/mfakhriazhar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597982" y="4225917"/>
            <a:ext cx="6099323" cy="0"/>
          </a:xfrm>
          <a:prstGeom prst="line">
            <a:avLst/>
          </a:prstGeom>
          <a:ln cap="flat" w="38100">
            <a:solidFill>
              <a:srgbClr val="151515"/>
            </a:solidFill>
            <a:prstDash val="solid"/>
            <a:headEnd type="none" len="sm" w="sm"/>
            <a:tailEnd type="none" len="sm" w="sm"/>
          </a:ln>
        </p:spPr>
      </p:sp>
      <p:sp>
        <p:nvSpPr>
          <p:cNvPr name="Freeform 11" id="11"/>
          <p:cNvSpPr/>
          <p:nvPr/>
        </p:nvSpPr>
        <p:spPr>
          <a:xfrm flipH="false" flipV="false" rot="0">
            <a:off x="1778528" y="5902316"/>
            <a:ext cx="9568159" cy="2332239"/>
          </a:xfrm>
          <a:custGeom>
            <a:avLst/>
            <a:gdLst/>
            <a:ahLst/>
            <a:cxnLst/>
            <a:rect r="r" b="b" t="t" l="l"/>
            <a:pathLst>
              <a:path h="2332239" w="9568159">
                <a:moveTo>
                  <a:pt x="0" y="0"/>
                </a:moveTo>
                <a:lnTo>
                  <a:pt x="9568159" y="0"/>
                </a:lnTo>
                <a:lnTo>
                  <a:pt x="9568159" y="2332239"/>
                </a:lnTo>
                <a:lnTo>
                  <a:pt x="0" y="2332239"/>
                </a:lnTo>
                <a:lnTo>
                  <a:pt x="0" y="0"/>
                </a:lnTo>
                <a:close/>
              </a:path>
            </a:pathLst>
          </a:custGeom>
          <a:blipFill>
            <a:blip r:embed="rId6"/>
            <a:stretch>
              <a:fillRect l="0" t="0" r="0" b="0"/>
            </a:stretch>
          </a:blipFill>
        </p:spPr>
      </p:sp>
      <p:sp>
        <p:nvSpPr>
          <p:cNvPr name="TextBox 12" id="12"/>
          <p:cNvSpPr txBox="true"/>
          <p:nvPr/>
        </p:nvSpPr>
        <p:spPr>
          <a:xfrm rot="0">
            <a:off x="1597982" y="1958788"/>
            <a:ext cx="7209932" cy="195580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COMPUTATIONAL OPTIMIZATION</a:t>
            </a:r>
          </a:p>
        </p:txBody>
      </p:sp>
      <p:sp>
        <p:nvSpPr>
          <p:cNvPr name="TextBox 13" id="13"/>
          <p:cNvSpPr txBox="true"/>
          <p:nvPr/>
        </p:nvSpPr>
        <p:spPr>
          <a:xfrm rot="0">
            <a:off x="1313341" y="4483092"/>
            <a:ext cx="13473009" cy="1123949"/>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The large data</a:t>
            </a:r>
            <a:r>
              <a:rPr lang="en-US" sz="2000">
                <a:solidFill>
                  <a:srgbClr val="FFFFFF"/>
                </a:solidFill>
                <a:latin typeface="Montserrat"/>
                <a:ea typeface="Montserrat"/>
                <a:cs typeface="Montserrat"/>
                <a:sym typeface="Montserrat"/>
              </a:rPr>
              <a:t>set and limited computing power of this kernel </a:t>
            </a:r>
            <a:r>
              <a:rPr lang="en-US" sz="2000">
                <a:solidFill>
                  <a:srgbClr val="FFFFFF"/>
                </a:solidFill>
                <a:latin typeface="Montserrat"/>
                <a:ea typeface="Montserrat"/>
                <a:cs typeface="Montserrat"/>
                <a:sym typeface="Montserrat"/>
              </a:rPr>
              <a:t>caused frequent crashes while calculating the dot product for 45,000 movies. As a solution, I used a random subset of the data to calculate the Cosine Similarity value. [17]</a:t>
            </a:r>
          </a:p>
        </p:txBody>
      </p:sp>
      <p:sp>
        <p:nvSpPr>
          <p:cNvPr name="TextBox 14" id="14"/>
          <p:cNvSpPr txBox="true"/>
          <p:nvPr/>
        </p:nvSpPr>
        <p:spPr>
          <a:xfrm rot="0">
            <a:off x="11623134" y="6965248"/>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[17]</a:t>
            </a:r>
          </a:p>
        </p:txBody>
      </p:sp>
      <p:sp>
        <p:nvSpPr>
          <p:cNvPr name="TextBox 15" id="15"/>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6" id="16"/>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9" tooltip="https://github.com/mfakhriazhar"/>
              </a:rPr>
              <a:t> https://github.com/mfakhriazhar</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580846" y="5252987"/>
            <a:ext cx="6099323" cy="0"/>
          </a:xfrm>
          <a:prstGeom prst="line">
            <a:avLst/>
          </a:prstGeom>
          <a:ln cap="flat" w="38100">
            <a:solidFill>
              <a:srgbClr val="151515"/>
            </a:solidFill>
            <a:prstDash val="solid"/>
            <a:headEnd type="none" len="sm" w="sm"/>
            <a:tailEnd type="none" len="sm" w="sm"/>
          </a:ln>
        </p:spPr>
      </p:sp>
      <p:sp>
        <p:nvSpPr>
          <p:cNvPr name="Freeform 11" id="11"/>
          <p:cNvSpPr/>
          <p:nvPr/>
        </p:nvSpPr>
        <p:spPr>
          <a:xfrm flipH="false" flipV="false" rot="0">
            <a:off x="10666662" y="4202681"/>
            <a:ext cx="7230289" cy="1091632"/>
          </a:xfrm>
          <a:custGeom>
            <a:avLst/>
            <a:gdLst/>
            <a:ahLst/>
            <a:cxnLst/>
            <a:rect r="r" b="b" t="t" l="l"/>
            <a:pathLst>
              <a:path h="1091632" w="7230289">
                <a:moveTo>
                  <a:pt x="0" y="0"/>
                </a:moveTo>
                <a:lnTo>
                  <a:pt x="7230289" y="0"/>
                </a:lnTo>
                <a:lnTo>
                  <a:pt x="7230289" y="1091632"/>
                </a:lnTo>
                <a:lnTo>
                  <a:pt x="0" y="1091632"/>
                </a:lnTo>
                <a:lnTo>
                  <a:pt x="0" y="0"/>
                </a:lnTo>
                <a:close/>
              </a:path>
            </a:pathLst>
          </a:custGeom>
          <a:blipFill>
            <a:blip r:embed="rId6"/>
            <a:stretch>
              <a:fillRect l="0" t="0" r="0" b="0"/>
            </a:stretch>
          </a:blipFill>
        </p:spPr>
      </p:sp>
      <p:sp>
        <p:nvSpPr>
          <p:cNvPr name="Freeform 12" id="12"/>
          <p:cNvSpPr/>
          <p:nvPr/>
        </p:nvSpPr>
        <p:spPr>
          <a:xfrm flipH="false" flipV="false" rot="0">
            <a:off x="10666662" y="5143500"/>
            <a:ext cx="7230289" cy="1108090"/>
          </a:xfrm>
          <a:custGeom>
            <a:avLst/>
            <a:gdLst/>
            <a:ahLst/>
            <a:cxnLst/>
            <a:rect r="r" b="b" t="t" l="l"/>
            <a:pathLst>
              <a:path h="1108090" w="7230289">
                <a:moveTo>
                  <a:pt x="0" y="0"/>
                </a:moveTo>
                <a:lnTo>
                  <a:pt x="7230289" y="0"/>
                </a:lnTo>
                <a:lnTo>
                  <a:pt x="7230289" y="1108090"/>
                </a:lnTo>
                <a:lnTo>
                  <a:pt x="0" y="1108090"/>
                </a:lnTo>
                <a:lnTo>
                  <a:pt x="0" y="0"/>
                </a:lnTo>
                <a:close/>
              </a:path>
            </a:pathLst>
          </a:custGeom>
          <a:blipFill>
            <a:blip r:embed="rId7"/>
            <a:stretch>
              <a:fillRect l="0" t="0" r="0" b="0"/>
            </a:stretch>
          </a:blipFill>
        </p:spPr>
      </p:sp>
      <p:sp>
        <p:nvSpPr>
          <p:cNvPr name="TextBox 13" id="13"/>
          <p:cNvSpPr txBox="true"/>
          <p:nvPr/>
        </p:nvSpPr>
        <p:spPr>
          <a:xfrm rot="0">
            <a:off x="1597982" y="2087469"/>
            <a:ext cx="7209932" cy="292735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RECOMMENDER SYSTEM (COSINE SIMILARITY)</a:t>
            </a:r>
          </a:p>
        </p:txBody>
      </p:sp>
      <p:sp>
        <p:nvSpPr>
          <p:cNvPr name="TextBox 14" id="14"/>
          <p:cNvSpPr txBox="true"/>
          <p:nvPr/>
        </p:nvSpPr>
        <p:spPr>
          <a:xfrm rot="0">
            <a:off x="1580846" y="5665779"/>
            <a:ext cx="7895518" cy="1123949"/>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create a recomm</a:t>
            </a:r>
            <a:r>
              <a:rPr lang="en-US" sz="2000">
                <a:solidFill>
                  <a:srgbClr val="FFFFFF"/>
                </a:solidFill>
                <a:latin typeface="Montserrat"/>
                <a:ea typeface="Montserrat"/>
                <a:cs typeface="Montserrat"/>
                <a:sym typeface="Montserrat"/>
              </a:rPr>
              <a:t>endation system using cosine similarity with a linear kernel to calculat</a:t>
            </a:r>
            <a:r>
              <a:rPr lang="en-US" sz="2000">
                <a:solidFill>
                  <a:srgbClr val="FFFFFF"/>
                </a:solidFill>
                <a:latin typeface="Montserrat"/>
                <a:ea typeface="Montserrat"/>
                <a:cs typeface="Montserrat"/>
                <a:sym typeface="Montserrat"/>
              </a:rPr>
              <a:t>e the similarity between vectors. [18]</a:t>
            </a:r>
          </a:p>
        </p:txBody>
      </p:sp>
      <p:sp>
        <p:nvSpPr>
          <p:cNvPr name="TextBox 15" id="15"/>
          <p:cNvSpPr txBox="true"/>
          <p:nvPr/>
        </p:nvSpPr>
        <p:spPr>
          <a:xfrm rot="0">
            <a:off x="9476364" y="5040312"/>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[18]</a:t>
            </a:r>
          </a:p>
        </p:txBody>
      </p:sp>
      <p:sp>
        <p:nvSpPr>
          <p:cNvPr name="TextBox 16" id="16"/>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7" id="17"/>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0" tooltip="https://github.com/mfakhriazhar"/>
              </a:rPr>
              <a:t> https://github.com/mfakhriazhar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863196" y="4227415"/>
            <a:ext cx="6099323" cy="0"/>
          </a:xfrm>
          <a:prstGeom prst="line">
            <a:avLst/>
          </a:prstGeom>
          <a:ln cap="flat" w="38100">
            <a:solidFill>
              <a:srgbClr val="151515"/>
            </a:solidFill>
            <a:prstDash val="solid"/>
            <a:headEnd type="none" len="sm" w="sm"/>
            <a:tailEnd type="none" len="sm" w="sm"/>
          </a:ln>
        </p:spPr>
      </p:sp>
      <p:sp>
        <p:nvSpPr>
          <p:cNvPr name="Freeform 11" id="11"/>
          <p:cNvSpPr/>
          <p:nvPr/>
        </p:nvSpPr>
        <p:spPr>
          <a:xfrm flipH="false" flipV="false" rot="0">
            <a:off x="9144000" y="2216708"/>
            <a:ext cx="8510198" cy="5367492"/>
          </a:xfrm>
          <a:custGeom>
            <a:avLst/>
            <a:gdLst/>
            <a:ahLst/>
            <a:cxnLst/>
            <a:rect r="r" b="b" t="t" l="l"/>
            <a:pathLst>
              <a:path h="5367492" w="8510198">
                <a:moveTo>
                  <a:pt x="0" y="0"/>
                </a:moveTo>
                <a:lnTo>
                  <a:pt x="8510198" y="0"/>
                </a:lnTo>
                <a:lnTo>
                  <a:pt x="8510198" y="5367493"/>
                </a:lnTo>
                <a:lnTo>
                  <a:pt x="0" y="5367493"/>
                </a:lnTo>
                <a:lnTo>
                  <a:pt x="0" y="0"/>
                </a:lnTo>
                <a:close/>
              </a:path>
            </a:pathLst>
          </a:custGeom>
          <a:blipFill>
            <a:blip r:embed="rId6"/>
            <a:stretch>
              <a:fillRect l="0" t="0" r="0" b="0"/>
            </a:stretch>
          </a:blipFill>
        </p:spPr>
      </p:sp>
      <p:sp>
        <p:nvSpPr>
          <p:cNvPr name="TextBox 12" id="12"/>
          <p:cNvSpPr txBox="true"/>
          <p:nvPr/>
        </p:nvSpPr>
        <p:spPr>
          <a:xfrm rot="0">
            <a:off x="863196" y="1958788"/>
            <a:ext cx="7944718" cy="195580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GET RECOMMENDATION</a:t>
            </a:r>
          </a:p>
        </p:txBody>
      </p:sp>
      <p:sp>
        <p:nvSpPr>
          <p:cNvPr name="TextBox 13" id="13"/>
          <p:cNvSpPr txBox="true"/>
          <p:nvPr/>
        </p:nvSpPr>
        <p:spPr>
          <a:xfrm rot="0">
            <a:off x="863196" y="4484590"/>
            <a:ext cx="7494573" cy="1504949"/>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Creat</a:t>
            </a:r>
            <a:r>
              <a:rPr lang="en-US" sz="2000">
                <a:solidFill>
                  <a:srgbClr val="FFFFFF"/>
                </a:solidFill>
                <a:latin typeface="Montserrat"/>
                <a:ea typeface="Montserrat"/>
                <a:cs typeface="Montserrat"/>
                <a:sym typeface="Montserrat"/>
              </a:rPr>
              <a:t>e a movie recommendation function b</a:t>
            </a:r>
            <a:r>
              <a:rPr lang="en-US" sz="2000">
                <a:solidFill>
                  <a:srgbClr val="FFFFFF"/>
                </a:solidFill>
                <a:latin typeface="Montserrat"/>
                <a:ea typeface="Montserrat"/>
                <a:cs typeface="Montserrat"/>
                <a:sym typeface="Montserrat"/>
              </a:rPr>
              <a:t>ased on a specific movie title input with: </a:t>
            </a:r>
          </a:p>
          <a:p>
            <a:pPr algn="l" marL="863611" indent="-287870" lvl="2">
              <a:lnSpc>
                <a:spcPts val="3000"/>
              </a:lnSpc>
              <a:buFont typeface="Arial"/>
              <a:buChar char="⚬"/>
            </a:pPr>
            <a:r>
              <a:rPr lang="en-US" sz="2000">
                <a:solidFill>
                  <a:srgbClr val="FFFFFF"/>
                </a:solidFill>
                <a:latin typeface="Montserrat"/>
                <a:ea typeface="Montserrat"/>
                <a:cs typeface="Montserrat"/>
                <a:sym typeface="Montserrat"/>
              </a:rPr>
              <a:t>similarity value of all movies with the movie [19]</a:t>
            </a:r>
          </a:p>
          <a:p>
            <a:pPr algn="l" marL="863611" indent="-287870" lvl="2">
              <a:lnSpc>
                <a:spcPts val="3000"/>
              </a:lnSpc>
              <a:buFont typeface="Arial"/>
              <a:buChar char="⚬"/>
            </a:pPr>
            <a:r>
              <a:rPr lang="en-US" sz="2000">
                <a:solidFill>
                  <a:srgbClr val="FFFFFF"/>
                </a:solidFill>
                <a:latin typeface="Montserrat"/>
                <a:ea typeface="Montserrat"/>
                <a:cs typeface="Montserrat"/>
                <a:sym typeface="Montserrat"/>
              </a:rPr>
              <a:t>sort movies by similarity value [19]</a:t>
            </a:r>
          </a:p>
        </p:txBody>
      </p:sp>
      <p:sp>
        <p:nvSpPr>
          <p:cNvPr name="TextBox 14" id="14"/>
          <p:cNvSpPr txBox="true"/>
          <p:nvPr/>
        </p:nvSpPr>
        <p:spPr>
          <a:xfrm rot="0">
            <a:off x="12867591" y="7965201"/>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[19]</a:t>
            </a:r>
          </a:p>
        </p:txBody>
      </p:sp>
      <p:sp>
        <p:nvSpPr>
          <p:cNvPr name="TextBox 15" id="15"/>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6" id="16"/>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9" tooltip="https://github.com/mfakhriazhar"/>
              </a:rPr>
              <a:t> https://github.com/mfakhriazhar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597982" y="4183631"/>
            <a:ext cx="6099323" cy="0"/>
          </a:xfrm>
          <a:prstGeom prst="line">
            <a:avLst/>
          </a:prstGeom>
          <a:ln cap="flat" w="38100">
            <a:solidFill>
              <a:srgbClr val="151515"/>
            </a:solidFill>
            <a:prstDash val="solid"/>
            <a:headEnd type="none" len="sm" w="sm"/>
            <a:tailEnd type="none" len="sm" w="sm"/>
          </a:ln>
        </p:spPr>
      </p:sp>
      <p:sp>
        <p:nvSpPr>
          <p:cNvPr name="Freeform 11" id="11"/>
          <p:cNvSpPr/>
          <p:nvPr/>
        </p:nvSpPr>
        <p:spPr>
          <a:xfrm flipH="false" flipV="false" rot="0">
            <a:off x="1597982" y="4832648"/>
            <a:ext cx="6099323" cy="2941796"/>
          </a:xfrm>
          <a:custGeom>
            <a:avLst/>
            <a:gdLst/>
            <a:ahLst/>
            <a:cxnLst/>
            <a:rect r="r" b="b" t="t" l="l"/>
            <a:pathLst>
              <a:path h="2941796" w="6099323">
                <a:moveTo>
                  <a:pt x="0" y="0"/>
                </a:moveTo>
                <a:lnTo>
                  <a:pt x="6099323" y="0"/>
                </a:lnTo>
                <a:lnTo>
                  <a:pt x="6099323" y="2941796"/>
                </a:lnTo>
                <a:lnTo>
                  <a:pt x="0" y="2941796"/>
                </a:lnTo>
                <a:lnTo>
                  <a:pt x="0" y="0"/>
                </a:lnTo>
                <a:close/>
              </a:path>
            </a:pathLst>
          </a:custGeom>
          <a:blipFill>
            <a:blip r:embed="rId6"/>
            <a:stretch>
              <a:fillRect l="0" t="0" r="0" b="0"/>
            </a:stretch>
          </a:blipFill>
        </p:spPr>
      </p:sp>
      <p:sp>
        <p:nvSpPr>
          <p:cNvPr name="Freeform 12" id="12"/>
          <p:cNvSpPr/>
          <p:nvPr/>
        </p:nvSpPr>
        <p:spPr>
          <a:xfrm flipH="false" flipV="false" rot="0">
            <a:off x="10418864" y="2020017"/>
            <a:ext cx="2013555" cy="3009390"/>
          </a:xfrm>
          <a:custGeom>
            <a:avLst/>
            <a:gdLst/>
            <a:ahLst/>
            <a:cxnLst/>
            <a:rect r="r" b="b" t="t" l="l"/>
            <a:pathLst>
              <a:path h="3009390" w="2013555">
                <a:moveTo>
                  <a:pt x="0" y="0"/>
                </a:moveTo>
                <a:lnTo>
                  <a:pt x="2013555" y="0"/>
                </a:lnTo>
                <a:lnTo>
                  <a:pt x="2013555" y="3009390"/>
                </a:lnTo>
                <a:lnTo>
                  <a:pt x="0" y="3009390"/>
                </a:lnTo>
                <a:lnTo>
                  <a:pt x="0" y="0"/>
                </a:lnTo>
                <a:close/>
              </a:path>
            </a:pathLst>
          </a:custGeom>
          <a:blipFill>
            <a:blip r:embed="rId7"/>
            <a:stretch>
              <a:fillRect l="0" t="0" r="0" b="0"/>
            </a:stretch>
          </a:blipFill>
        </p:spPr>
      </p:sp>
      <p:sp>
        <p:nvSpPr>
          <p:cNvPr name="Freeform 13" id="13"/>
          <p:cNvSpPr/>
          <p:nvPr/>
        </p:nvSpPr>
        <p:spPr>
          <a:xfrm flipH="false" flipV="false" rot="0">
            <a:off x="12811307" y="2011269"/>
            <a:ext cx="2008434" cy="3018138"/>
          </a:xfrm>
          <a:custGeom>
            <a:avLst/>
            <a:gdLst/>
            <a:ahLst/>
            <a:cxnLst/>
            <a:rect r="r" b="b" t="t" l="l"/>
            <a:pathLst>
              <a:path h="3018138" w="2008434">
                <a:moveTo>
                  <a:pt x="0" y="0"/>
                </a:moveTo>
                <a:lnTo>
                  <a:pt x="2008434" y="0"/>
                </a:lnTo>
                <a:lnTo>
                  <a:pt x="2008434" y="3018138"/>
                </a:lnTo>
                <a:lnTo>
                  <a:pt x="0" y="3018138"/>
                </a:lnTo>
                <a:lnTo>
                  <a:pt x="0" y="0"/>
                </a:lnTo>
                <a:close/>
              </a:path>
            </a:pathLst>
          </a:custGeom>
          <a:blipFill>
            <a:blip r:embed="rId8"/>
            <a:stretch>
              <a:fillRect l="0" t="0" r="0" b="0"/>
            </a:stretch>
          </a:blipFill>
        </p:spPr>
      </p:sp>
      <p:sp>
        <p:nvSpPr>
          <p:cNvPr name="Freeform 14" id="14"/>
          <p:cNvSpPr/>
          <p:nvPr/>
        </p:nvSpPr>
        <p:spPr>
          <a:xfrm flipH="false" flipV="false" rot="0">
            <a:off x="15200741" y="2032591"/>
            <a:ext cx="2244719" cy="2996816"/>
          </a:xfrm>
          <a:custGeom>
            <a:avLst/>
            <a:gdLst/>
            <a:ahLst/>
            <a:cxnLst/>
            <a:rect r="r" b="b" t="t" l="l"/>
            <a:pathLst>
              <a:path h="2996816" w="2244719">
                <a:moveTo>
                  <a:pt x="0" y="0"/>
                </a:moveTo>
                <a:lnTo>
                  <a:pt x="2244719" y="0"/>
                </a:lnTo>
                <a:lnTo>
                  <a:pt x="2244719" y="2996816"/>
                </a:lnTo>
                <a:lnTo>
                  <a:pt x="0" y="2996816"/>
                </a:lnTo>
                <a:lnTo>
                  <a:pt x="0" y="0"/>
                </a:lnTo>
                <a:close/>
              </a:path>
            </a:pathLst>
          </a:custGeom>
          <a:blipFill>
            <a:blip r:embed="rId9"/>
            <a:stretch>
              <a:fillRect l="0" t="0" r="0" b="0"/>
            </a:stretch>
          </a:blipFill>
        </p:spPr>
      </p:sp>
      <p:sp>
        <p:nvSpPr>
          <p:cNvPr name="Freeform 15" id="15"/>
          <p:cNvSpPr/>
          <p:nvPr/>
        </p:nvSpPr>
        <p:spPr>
          <a:xfrm flipH="false" flipV="false" rot="0">
            <a:off x="11425641" y="5219240"/>
            <a:ext cx="2165574" cy="2995338"/>
          </a:xfrm>
          <a:custGeom>
            <a:avLst/>
            <a:gdLst/>
            <a:ahLst/>
            <a:cxnLst/>
            <a:rect r="r" b="b" t="t" l="l"/>
            <a:pathLst>
              <a:path h="2995338" w="2165574">
                <a:moveTo>
                  <a:pt x="0" y="0"/>
                </a:moveTo>
                <a:lnTo>
                  <a:pt x="2165574" y="0"/>
                </a:lnTo>
                <a:lnTo>
                  <a:pt x="2165574" y="2995339"/>
                </a:lnTo>
                <a:lnTo>
                  <a:pt x="0" y="2995339"/>
                </a:lnTo>
                <a:lnTo>
                  <a:pt x="0" y="0"/>
                </a:lnTo>
                <a:close/>
              </a:path>
            </a:pathLst>
          </a:custGeom>
          <a:blipFill>
            <a:blip r:embed="rId10"/>
            <a:stretch>
              <a:fillRect l="0" t="0" r="0" b="-7268"/>
            </a:stretch>
          </a:blipFill>
        </p:spPr>
      </p:sp>
      <p:sp>
        <p:nvSpPr>
          <p:cNvPr name="Freeform 16" id="16"/>
          <p:cNvSpPr/>
          <p:nvPr/>
        </p:nvSpPr>
        <p:spPr>
          <a:xfrm flipH="false" flipV="false" rot="0">
            <a:off x="14087542" y="5162757"/>
            <a:ext cx="2049398" cy="3051822"/>
          </a:xfrm>
          <a:custGeom>
            <a:avLst/>
            <a:gdLst/>
            <a:ahLst/>
            <a:cxnLst/>
            <a:rect r="r" b="b" t="t" l="l"/>
            <a:pathLst>
              <a:path h="3051822" w="2049398">
                <a:moveTo>
                  <a:pt x="0" y="0"/>
                </a:moveTo>
                <a:lnTo>
                  <a:pt x="2049398" y="0"/>
                </a:lnTo>
                <a:lnTo>
                  <a:pt x="2049398" y="3051822"/>
                </a:lnTo>
                <a:lnTo>
                  <a:pt x="0" y="3051822"/>
                </a:lnTo>
                <a:lnTo>
                  <a:pt x="0" y="0"/>
                </a:lnTo>
                <a:close/>
              </a:path>
            </a:pathLst>
          </a:custGeom>
          <a:blipFill>
            <a:blip r:embed="rId11"/>
            <a:stretch>
              <a:fillRect l="0" t="0" r="0" b="0"/>
            </a:stretch>
          </a:blipFill>
        </p:spPr>
      </p:sp>
      <p:sp>
        <p:nvSpPr>
          <p:cNvPr name="TextBox 17" id="17"/>
          <p:cNvSpPr txBox="true"/>
          <p:nvPr/>
        </p:nvSpPr>
        <p:spPr>
          <a:xfrm rot="0">
            <a:off x="1597982" y="2087469"/>
            <a:ext cx="7878382" cy="195580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RECOMMENDATION RESULT</a:t>
            </a:r>
          </a:p>
        </p:txBody>
      </p:sp>
      <p:sp>
        <p:nvSpPr>
          <p:cNvPr name="TextBox 18" id="18"/>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9" id="19"/>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4" tooltip="https://github.com/mfakhriazhar"/>
              </a:rPr>
              <a:t> https://github.com/mfakhriazhar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597982" y="4183631"/>
            <a:ext cx="6099323" cy="0"/>
          </a:xfrm>
          <a:prstGeom prst="line">
            <a:avLst/>
          </a:prstGeom>
          <a:ln cap="flat" w="38100">
            <a:solidFill>
              <a:srgbClr val="151515"/>
            </a:solidFill>
            <a:prstDash val="solid"/>
            <a:headEnd type="none" len="sm" w="sm"/>
            <a:tailEnd type="none" len="sm" w="sm"/>
          </a:ln>
        </p:spPr>
      </p:sp>
      <p:sp>
        <p:nvSpPr>
          <p:cNvPr name="Freeform 11" id="11"/>
          <p:cNvSpPr/>
          <p:nvPr/>
        </p:nvSpPr>
        <p:spPr>
          <a:xfrm flipH="false" flipV="false" rot="0">
            <a:off x="1597982" y="4600498"/>
            <a:ext cx="6099323" cy="2606694"/>
          </a:xfrm>
          <a:custGeom>
            <a:avLst/>
            <a:gdLst/>
            <a:ahLst/>
            <a:cxnLst/>
            <a:rect r="r" b="b" t="t" l="l"/>
            <a:pathLst>
              <a:path h="2606694" w="6099323">
                <a:moveTo>
                  <a:pt x="0" y="0"/>
                </a:moveTo>
                <a:lnTo>
                  <a:pt x="6099323" y="0"/>
                </a:lnTo>
                <a:lnTo>
                  <a:pt x="6099323" y="2606694"/>
                </a:lnTo>
                <a:lnTo>
                  <a:pt x="0" y="2606694"/>
                </a:lnTo>
                <a:lnTo>
                  <a:pt x="0" y="0"/>
                </a:lnTo>
                <a:close/>
              </a:path>
            </a:pathLst>
          </a:custGeom>
          <a:blipFill>
            <a:blip r:embed="rId6"/>
            <a:stretch>
              <a:fillRect l="0" t="0" r="0" b="0"/>
            </a:stretch>
          </a:blipFill>
        </p:spPr>
      </p:sp>
      <p:sp>
        <p:nvSpPr>
          <p:cNvPr name="Freeform 12" id="12"/>
          <p:cNvSpPr/>
          <p:nvPr/>
        </p:nvSpPr>
        <p:spPr>
          <a:xfrm flipH="false" flipV="false" rot="0">
            <a:off x="10194222" y="2032591"/>
            <a:ext cx="2236086" cy="2996816"/>
          </a:xfrm>
          <a:custGeom>
            <a:avLst/>
            <a:gdLst/>
            <a:ahLst/>
            <a:cxnLst/>
            <a:rect r="r" b="b" t="t" l="l"/>
            <a:pathLst>
              <a:path h="2996816" w="2236086">
                <a:moveTo>
                  <a:pt x="0" y="0"/>
                </a:moveTo>
                <a:lnTo>
                  <a:pt x="2236085" y="0"/>
                </a:lnTo>
                <a:lnTo>
                  <a:pt x="2236085" y="2996816"/>
                </a:lnTo>
                <a:lnTo>
                  <a:pt x="0" y="2996816"/>
                </a:lnTo>
                <a:lnTo>
                  <a:pt x="0" y="0"/>
                </a:lnTo>
                <a:close/>
              </a:path>
            </a:pathLst>
          </a:custGeom>
          <a:blipFill>
            <a:blip r:embed="rId7"/>
            <a:stretch>
              <a:fillRect l="0" t="0" r="0" b="0"/>
            </a:stretch>
          </a:blipFill>
        </p:spPr>
      </p:sp>
      <p:sp>
        <p:nvSpPr>
          <p:cNvPr name="Freeform 13" id="13"/>
          <p:cNvSpPr/>
          <p:nvPr/>
        </p:nvSpPr>
        <p:spPr>
          <a:xfrm flipH="false" flipV="false" rot="0">
            <a:off x="12818402" y="2032591"/>
            <a:ext cx="1994245" cy="2996816"/>
          </a:xfrm>
          <a:custGeom>
            <a:avLst/>
            <a:gdLst/>
            <a:ahLst/>
            <a:cxnLst/>
            <a:rect r="r" b="b" t="t" l="l"/>
            <a:pathLst>
              <a:path h="2996816" w="1994245">
                <a:moveTo>
                  <a:pt x="0" y="0"/>
                </a:moveTo>
                <a:lnTo>
                  <a:pt x="1994244" y="0"/>
                </a:lnTo>
                <a:lnTo>
                  <a:pt x="1994244" y="2996816"/>
                </a:lnTo>
                <a:lnTo>
                  <a:pt x="0" y="2996816"/>
                </a:lnTo>
                <a:lnTo>
                  <a:pt x="0" y="0"/>
                </a:lnTo>
                <a:close/>
              </a:path>
            </a:pathLst>
          </a:custGeom>
          <a:blipFill>
            <a:blip r:embed="rId8"/>
            <a:stretch>
              <a:fillRect l="0" t="0" r="0" b="0"/>
            </a:stretch>
          </a:blipFill>
        </p:spPr>
      </p:sp>
      <p:sp>
        <p:nvSpPr>
          <p:cNvPr name="Freeform 14" id="14"/>
          <p:cNvSpPr/>
          <p:nvPr/>
        </p:nvSpPr>
        <p:spPr>
          <a:xfrm flipH="false" flipV="false" rot="0">
            <a:off x="15203171" y="2011269"/>
            <a:ext cx="2045258" cy="3018138"/>
          </a:xfrm>
          <a:custGeom>
            <a:avLst/>
            <a:gdLst/>
            <a:ahLst/>
            <a:cxnLst/>
            <a:rect r="r" b="b" t="t" l="l"/>
            <a:pathLst>
              <a:path h="3018138" w="2045258">
                <a:moveTo>
                  <a:pt x="0" y="0"/>
                </a:moveTo>
                <a:lnTo>
                  <a:pt x="2045259" y="0"/>
                </a:lnTo>
                <a:lnTo>
                  <a:pt x="2045259" y="3018138"/>
                </a:lnTo>
                <a:lnTo>
                  <a:pt x="0" y="3018138"/>
                </a:lnTo>
                <a:lnTo>
                  <a:pt x="0" y="0"/>
                </a:lnTo>
                <a:close/>
              </a:path>
            </a:pathLst>
          </a:custGeom>
          <a:blipFill>
            <a:blip r:embed="rId9"/>
            <a:stretch>
              <a:fillRect l="0" t="0" r="0" b="0"/>
            </a:stretch>
          </a:blipFill>
        </p:spPr>
      </p:sp>
      <p:sp>
        <p:nvSpPr>
          <p:cNvPr name="Freeform 15" id="15"/>
          <p:cNvSpPr/>
          <p:nvPr/>
        </p:nvSpPr>
        <p:spPr>
          <a:xfrm flipH="false" flipV="false" rot="0">
            <a:off x="11479976" y="5162757"/>
            <a:ext cx="2056905" cy="3051822"/>
          </a:xfrm>
          <a:custGeom>
            <a:avLst/>
            <a:gdLst/>
            <a:ahLst/>
            <a:cxnLst/>
            <a:rect r="r" b="b" t="t" l="l"/>
            <a:pathLst>
              <a:path h="3051822" w="2056905">
                <a:moveTo>
                  <a:pt x="0" y="0"/>
                </a:moveTo>
                <a:lnTo>
                  <a:pt x="2056905" y="0"/>
                </a:lnTo>
                <a:lnTo>
                  <a:pt x="2056905" y="3051822"/>
                </a:lnTo>
                <a:lnTo>
                  <a:pt x="0" y="3051822"/>
                </a:lnTo>
                <a:lnTo>
                  <a:pt x="0" y="0"/>
                </a:lnTo>
                <a:close/>
              </a:path>
            </a:pathLst>
          </a:custGeom>
          <a:blipFill>
            <a:blip r:embed="rId10"/>
            <a:stretch>
              <a:fillRect l="0" t="0" r="0" b="0"/>
            </a:stretch>
          </a:blipFill>
        </p:spPr>
      </p:sp>
      <p:sp>
        <p:nvSpPr>
          <p:cNvPr name="Freeform 16" id="16"/>
          <p:cNvSpPr/>
          <p:nvPr/>
        </p:nvSpPr>
        <p:spPr>
          <a:xfrm flipH="false" flipV="false" rot="0">
            <a:off x="14102276" y="5143500"/>
            <a:ext cx="2043663" cy="3071079"/>
          </a:xfrm>
          <a:custGeom>
            <a:avLst/>
            <a:gdLst/>
            <a:ahLst/>
            <a:cxnLst/>
            <a:rect r="r" b="b" t="t" l="l"/>
            <a:pathLst>
              <a:path h="3071079" w="2043663">
                <a:moveTo>
                  <a:pt x="0" y="0"/>
                </a:moveTo>
                <a:lnTo>
                  <a:pt x="2043663" y="0"/>
                </a:lnTo>
                <a:lnTo>
                  <a:pt x="2043663" y="3071079"/>
                </a:lnTo>
                <a:lnTo>
                  <a:pt x="0" y="3071079"/>
                </a:lnTo>
                <a:lnTo>
                  <a:pt x="0" y="0"/>
                </a:lnTo>
                <a:close/>
              </a:path>
            </a:pathLst>
          </a:custGeom>
          <a:blipFill>
            <a:blip r:embed="rId11"/>
            <a:stretch>
              <a:fillRect l="0" t="0" r="0" b="0"/>
            </a:stretch>
          </a:blipFill>
        </p:spPr>
      </p:sp>
      <p:sp>
        <p:nvSpPr>
          <p:cNvPr name="TextBox 17" id="17"/>
          <p:cNvSpPr txBox="true"/>
          <p:nvPr/>
        </p:nvSpPr>
        <p:spPr>
          <a:xfrm rot="0">
            <a:off x="1597982" y="2087469"/>
            <a:ext cx="7878382" cy="195580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RECOMMENDATION RESULT</a:t>
            </a:r>
          </a:p>
        </p:txBody>
      </p:sp>
      <p:sp>
        <p:nvSpPr>
          <p:cNvPr name="TextBox 18" id="18"/>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9" id="19"/>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4" tooltip="https://github.com/mfakhriazhar"/>
              </a:rPr>
              <a:t> https://github.com/mfakhriazhar</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3" id="3"/>
          <p:cNvSpPr/>
          <p:nvPr/>
        </p:nvSpPr>
        <p:spPr>
          <a:xfrm>
            <a:off x="1597982" y="3345755"/>
            <a:ext cx="8633857" cy="0"/>
          </a:xfrm>
          <a:prstGeom prst="line">
            <a:avLst/>
          </a:prstGeom>
          <a:ln cap="flat" w="38100">
            <a:solidFill>
              <a:srgbClr val="151515"/>
            </a:solidFill>
            <a:prstDash val="solid"/>
            <a:headEnd type="none" len="sm" w="sm"/>
            <a:tailEnd type="none" len="sm" w="sm"/>
          </a:ln>
        </p:spPr>
      </p:sp>
      <p:sp>
        <p:nvSpPr>
          <p:cNvPr name="Freeform 4" id="4"/>
          <p:cNvSpPr/>
          <p:nvPr/>
        </p:nvSpPr>
        <p:spPr>
          <a:xfrm flipH="true" flipV="false" rot="0">
            <a:off x="11044649" y="2266288"/>
            <a:ext cx="7574240" cy="5978055"/>
          </a:xfrm>
          <a:custGeom>
            <a:avLst/>
            <a:gdLst/>
            <a:ahLst/>
            <a:cxnLst/>
            <a:rect r="r" b="b" t="t" l="l"/>
            <a:pathLst>
              <a:path h="5978055" w="7574240">
                <a:moveTo>
                  <a:pt x="7574240" y="0"/>
                </a:moveTo>
                <a:lnTo>
                  <a:pt x="0" y="0"/>
                </a:lnTo>
                <a:lnTo>
                  <a:pt x="0" y="5978056"/>
                </a:lnTo>
                <a:lnTo>
                  <a:pt x="7574240" y="5978056"/>
                </a:lnTo>
                <a:lnTo>
                  <a:pt x="7574240" y="0"/>
                </a:lnTo>
                <a:close/>
              </a:path>
            </a:pathLst>
          </a:custGeom>
          <a:blipFill>
            <a:blip r:embed="rId4"/>
            <a:stretch>
              <a:fillRect l="-1349" t="0" r="0" b="0"/>
            </a:stretch>
          </a:blipFill>
        </p:spPr>
      </p:sp>
      <p:grpSp>
        <p:nvGrpSpPr>
          <p:cNvPr name="Group 5" id="5"/>
          <p:cNvGrpSpPr/>
          <p:nvPr/>
        </p:nvGrpSpPr>
        <p:grpSpPr>
          <a:xfrm rot="0">
            <a:off x="-270259" y="0"/>
            <a:ext cx="18558259" cy="1882588"/>
            <a:chOff x="0" y="0"/>
            <a:chExt cx="4887772" cy="495826"/>
          </a:xfrm>
        </p:grpSpPr>
        <p:sp>
          <p:nvSpPr>
            <p:cNvPr name="Freeform 6" id="6"/>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7" id="7"/>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8" id="8"/>
          <p:cNvGrpSpPr/>
          <p:nvPr/>
        </p:nvGrpSpPr>
        <p:grpSpPr>
          <a:xfrm rot="0">
            <a:off x="-270259" y="8404412"/>
            <a:ext cx="18558259" cy="1882588"/>
            <a:chOff x="0" y="0"/>
            <a:chExt cx="4887772" cy="495826"/>
          </a:xfrm>
        </p:grpSpPr>
        <p:sp>
          <p:nvSpPr>
            <p:cNvPr name="Freeform 9" id="9"/>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10" id="10"/>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11" id="11"/>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597982" y="2342488"/>
            <a:ext cx="7209932" cy="984217"/>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INTRODUCTION</a:t>
            </a:r>
          </a:p>
        </p:txBody>
      </p:sp>
      <p:sp>
        <p:nvSpPr>
          <p:cNvPr name="TextBox 14" id="14"/>
          <p:cNvSpPr txBox="true"/>
          <p:nvPr/>
        </p:nvSpPr>
        <p:spPr>
          <a:xfrm rot="0">
            <a:off x="1597982" y="3770059"/>
            <a:ext cx="8633857" cy="4171950"/>
          </a:xfrm>
          <a:prstGeom prst="rect">
            <a:avLst/>
          </a:prstGeom>
        </p:spPr>
        <p:txBody>
          <a:bodyPr anchor="t" rtlCol="false" tIns="0" lIns="0" bIns="0" rIns="0">
            <a:spAutoFit/>
          </a:bodyPr>
          <a:lstStyle/>
          <a:p>
            <a:pPr algn="just">
              <a:lnSpc>
                <a:spcPts val="3000"/>
              </a:lnSpc>
            </a:pPr>
            <a:r>
              <a:rPr lang="en-US" sz="2000">
                <a:solidFill>
                  <a:srgbClr val="FFFFFF"/>
                </a:solidFill>
                <a:latin typeface="Montserrat"/>
                <a:ea typeface="Montserrat"/>
                <a:cs typeface="Montserrat"/>
                <a:sym typeface="Montserrat"/>
              </a:rPr>
              <a:t>In today’s digital age, the vast array of entertainment content, especially movies, has grown tremendously, often making it challenging for users to find films that suit their tastes. A recommendation system serves as a valuable tool to help users discover relevant and engaging movies based on their preferences. One effective strategy for developing such a system is to leverage Natural Language Processing (NLP), which can comprehend and analyze descriptive data about movies, including synopses, genres, cast, and production teams. By using this content-based approach, the system can deliver more tailored and appropriate movie suggestions without depending on user interactions.</a:t>
            </a:r>
          </a:p>
        </p:txBody>
      </p:sp>
      <p:sp>
        <p:nvSpPr>
          <p:cNvPr name="TextBox 15" id="15"/>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TextBox 16" id="16"/>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9" tooltip="https://github.com/mfakhriazhar"/>
              </a:rPr>
              <a:t> https://github.com/mfakhriazhar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597982" y="4183631"/>
            <a:ext cx="6099323" cy="0"/>
          </a:xfrm>
          <a:prstGeom prst="line">
            <a:avLst/>
          </a:prstGeom>
          <a:ln cap="flat" w="38100">
            <a:solidFill>
              <a:srgbClr val="151515"/>
            </a:solidFill>
            <a:prstDash val="solid"/>
            <a:headEnd type="none" len="sm" w="sm"/>
            <a:tailEnd type="none" len="sm" w="sm"/>
          </a:ln>
        </p:spPr>
      </p:sp>
      <p:sp>
        <p:nvSpPr>
          <p:cNvPr name="Freeform 11" id="11"/>
          <p:cNvSpPr/>
          <p:nvPr/>
        </p:nvSpPr>
        <p:spPr>
          <a:xfrm flipH="false" flipV="false" rot="0">
            <a:off x="1597982" y="4520064"/>
            <a:ext cx="6099323" cy="2424288"/>
          </a:xfrm>
          <a:custGeom>
            <a:avLst/>
            <a:gdLst/>
            <a:ahLst/>
            <a:cxnLst/>
            <a:rect r="r" b="b" t="t" l="l"/>
            <a:pathLst>
              <a:path h="2424288" w="6099323">
                <a:moveTo>
                  <a:pt x="0" y="0"/>
                </a:moveTo>
                <a:lnTo>
                  <a:pt x="6099323" y="0"/>
                </a:lnTo>
                <a:lnTo>
                  <a:pt x="6099323" y="2424287"/>
                </a:lnTo>
                <a:lnTo>
                  <a:pt x="0" y="2424287"/>
                </a:lnTo>
                <a:lnTo>
                  <a:pt x="0" y="0"/>
                </a:lnTo>
                <a:close/>
              </a:path>
            </a:pathLst>
          </a:custGeom>
          <a:blipFill>
            <a:blip r:embed="rId6"/>
            <a:stretch>
              <a:fillRect l="0" t="0" r="0" b="0"/>
            </a:stretch>
          </a:blipFill>
        </p:spPr>
      </p:sp>
      <p:sp>
        <p:nvSpPr>
          <p:cNvPr name="Freeform 12" id="12"/>
          <p:cNvSpPr/>
          <p:nvPr/>
        </p:nvSpPr>
        <p:spPr>
          <a:xfrm flipH="false" flipV="false" rot="0">
            <a:off x="10433632" y="2032591"/>
            <a:ext cx="1994245" cy="2996816"/>
          </a:xfrm>
          <a:custGeom>
            <a:avLst/>
            <a:gdLst/>
            <a:ahLst/>
            <a:cxnLst/>
            <a:rect r="r" b="b" t="t" l="l"/>
            <a:pathLst>
              <a:path h="2996816" w="1994245">
                <a:moveTo>
                  <a:pt x="0" y="0"/>
                </a:moveTo>
                <a:lnTo>
                  <a:pt x="1994245" y="0"/>
                </a:lnTo>
                <a:lnTo>
                  <a:pt x="1994245" y="2996816"/>
                </a:lnTo>
                <a:lnTo>
                  <a:pt x="0" y="2996816"/>
                </a:lnTo>
                <a:lnTo>
                  <a:pt x="0" y="0"/>
                </a:lnTo>
                <a:close/>
              </a:path>
            </a:pathLst>
          </a:custGeom>
          <a:blipFill>
            <a:blip r:embed="rId7"/>
            <a:stretch>
              <a:fillRect l="0" t="0" r="0" b="0"/>
            </a:stretch>
          </a:blipFill>
        </p:spPr>
      </p:sp>
      <p:sp>
        <p:nvSpPr>
          <p:cNvPr name="Freeform 13" id="13"/>
          <p:cNvSpPr/>
          <p:nvPr/>
        </p:nvSpPr>
        <p:spPr>
          <a:xfrm flipH="false" flipV="false" rot="0">
            <a:off x="12809294" y="2032591"/>
            <a:ext cx="2012460" cy="2996816"/>
          </a:xfrm>
          <a:custGeom>
            <a:avLst/>
            <a:gdLst/>
            <a:ahLst/>
            <a:cxnLst/>
            <a:rect r="r" b="b" t="t" l="l"/>
            <a:pathLst>
              <a:path h="2996816" w="2012460">
                <a:moveTo>
                  <a:pt x="0" y="0"/>
                </a:moveTo>
                <a:lnTo>
                  <a:pt x="2012460" y="0"/>
                </a:lnTo>
                <a:lnTo>
                  <a:pt x="2012460" y="2996816"/>
                </a:lnTo>
                <a:lnTo>
                  <a:pt x="0" y="2996816"/>
                </a:lnTo>
                <a:lnTo>
                  <a:pt x="0" y="0"/>
                </a:lnTo>
                <a:close/>
              </a:path>
            </a:pathLst>
          </a:custGeom>
          <a:blipFill>
            <a:blip r:embed="rId8"/>
            <a:stretch>
              <a:fillRect l="0" t="0" r="0" b="0"/>
            </a:stretch>
          </a:blipFill>
        </p:spPr>
      </p:sp>
      <p:sp>
        <p:nvSpPr>
          <p:cNvPr name="Freeform 14" id="14"/>
          <p:cNvSpPr/>
          <p:nvPr/>
        </p:nvSpPr>
        <p:spPr>
          <a:xfrm flipH="false" flipV="false" rot="0">
            <a:off x="15202754" y="2032591"/>
            <a:ext cx="2019832" cy="2996816"/>
          </a:xfrm>
          <a:custGeom>
            <a:avLst/>
            <a:gdLst/>
            <a:ahLst/>
            <a:cxnLst/>
            <a:rect r="r" b="b" t="t" l="l"/>
            <a:pathLst>
              <a:path h="2996816" w="2019832">
                <a:moveTo>
                  <a:pt x="0" y="0"/>
                </a:moveTo>
                <a:lnTo>
                  <a:pt x="2019832" y="0"/>
                </a:lnTo>
                <a:lnTo>
                  <a:pt x="2019832" y="2996816"/>
                </a:lnTo>
                <a:lnTo>
                  <a:pt x="0" y="2996816"/>
                </a:lnTo>
                <a:lnTo>
                  <a:pt x="0" y="0"/>
                </a:lnTo>
                <a:close/>
              </a:path>
            </a:pathLst>
          </a:custGeom>
          <a:blipFill>
            <a:blip r:embed="rId9"/>
            <a:stretch>
              <a:fillRect l="0" t="0" r="0" b="0"/>
            </a:stretch>
          </a:blipFill>
        </p:spPr>
      </p:sp>
      <p:sp>
        <p:nvSpPr>
          <p:cNvPr name="Freeform 15" id="15"/>
          <p:cNvSpPr/>
          <p:nvPr/>
        </p:nvSpPr>
        <p:spPr>
          <a:xfrm flipH="false" flipV="false" rot="0">
            <a:off x="11458191" y="5181807"/>
            <a:ext cx="2100475" cy="3032772"/>
          </a:xfrm>
          <a:custGeom>
            <a:avLst/>
            <a:gdLst/>
            <a:ahLst/>
            <a:cxnLst/>
            <a:rect r="r" b="b" t="t" l="l"/>
            <a:pathLst>
              <a:path h="3032772" w="2100475">
                <a:moveTo>
                  <a:pt x="0" y="0"/>
                </a:moveTo>
                <a:lnTo>
                  <a:pt x="2100475" y="0"/>
                </a:lnTo>
                <a:lnTo>
                  <a:pt x="2100475" y="3032772"/>
                </a:lnTo>
                <a:lnTo>
                  <a:pt x="0" y="3032772"/>
                </a:lnTo>
                <a:lnTo>
                  <a:pt x="0" y="0"/>
                </a:lnTo>
                <a:close/>
              </a:path>
            </a:pathLst>
          </a:custGeom>
          <a:blipFill>
            <a:blip r:embed="rId10"/>
            <a:stretch>
              <a:fillRect l="0" t="0" r="0" b="0"/>
            </a:stretch>
          </a:blipFill>
        </p:spPr>
      </p:sp>
      <p:sp>
        <p:nvSpPr>
          <p:cNvPr name="Freeform 16" id="16"/>
          <p:cNvSpPr/>
          <p:nvPr/>
        </p:nvSpPr>
        <p:spPr>
          <a:xfrm flipH="false" flipV="false" rot="0">
            <a:off x="14061703" y="5181807"/>
            <a:ext cx="2018172" cy="3032772"/>
          </a:xfrm>
          <a:custGeom>
            <a:avLst/>
            <a:gdLst/>
            <a:ahLst/>
            <a:cxnLst/>
            <a:rect r="r" b="b" t="t" l="l"/>
            <a:pathLst>
              <a:path h="3032772" w="2018172">
                <a:moveTo>
                  <a:pt x="0" y="0"/>
                </a:moveTo>
                <a:lnTo>
                  <a:pt x="2018172" y="0"/>
                </a:lnTo>
                <a:lnTo>
                  <a:pt x="2018172" y="3032772"/>
                </a:lnTo>
                <a:lnTo>
                  <a:pt x="0" y="3032772"/>
                </a:lnTo>
                <a:lnTo>
                  <a:pt x="0" y="0"/>
                </a:lnTo>
                <a:close/>
              </a:path>
            </a:pathLst>
          </a:custGeom>
          <a:blipFill>
            <a:blip r:embed="rId11"/>
            <a:stretch>
              <a:fillRect l="0" t="0" r="0" b="0"/>
            </a:stretch>
          </a:blipFill>
        </p:spPr>
      </p:sp>
      <p:sp>
        <p:nvSpPr>
          <p:cNvPr name="TextBox 17" id="17"/>
          <p:cNvSpPr txBox="true"/>
          <p:nvPr/>
        </p:nvSpPr>
        <p:spPr>
          <a:xfrm rot="0">
            <a:off x="1597982" y="2087469"/>
            <a:ext cx="7878382" cy="195580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RECOMMENDATION RESULT</a:t>
            </a:r>
          </a:p>
        </p:txBody>
      </p:sp>
      <p:sp>
        <p:nvSpPr>
          <p:cNvPr name="TextBox 18" id="18"/>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9" id="19"/>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0" id="20"/>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4" tooltip="https://github.com/mfakhriazhar"/>
              </a:rPr>
              <a:t> https://github.com/mfakhriazhar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597982" y="4225917"/>
            <a:ext cx="6099323" cy="0"/>
          </a:xfrm>
          <a:prstGeom prst="line">
            <a:avLst/>
          </a:prstGeom>
          <a:ln cap="flat" w="38100">
            <a:solidFill>
              <a:srgbClr val="151515"/>
            </a:solidFill>
            <a:prstDash val="solid"/>
            <a:headEnd type="none" len="sm" w="sm"/>
            <a:tailEnd type="none" len="sm" w="sm"/>
          </a:ln>
        </p:spPr>
      </p:sp>
      <p:sp>
        <p:nvSpPr>
          <p:cNvPr name="TextBox 11" id="11"/>
          <p:cNvSpPr txBox="true"/>
          <p:nvPr/>
        </p:nvSpPr>
        <p:spPr>
          <a:xfrm rot="0">
            <a:off x="1597982" y="1958788"/>
            <a:ext cx="11564218" cy="195580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RECOMMENDATION RESULT ANALYSIS</a:t>
            </a:r>
          </a:p>
        </p:txBody>
      </p:sp>
      <p:sp>
        <p:nvSpPr>
          <p:cNvPr name="TextBox 12" id="12"/>
          <p:cNvSpPr txBox="true"/>
          <p:nvPr/>
        </p:nvSpPr>
        <p:spPr>
          <a:xfrm rot="0">
            <a:off x="1597982" y="4483092"/>
            <a:ext cx="15661318" cy="3790949"/>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The recommendation results generated are quite relevant to the movies in quest</a:t>
            </a:r>
            <a:r>
              <a:rPr lang="en-US" sz="2000">
                <a:solidFill>
                  <a:srgbClr val="FFFFFF"/>
                </a:solidFill>
                <a:latin typeface="Montserrat"/>
                <a:ea typeface="Montserrat"/>
                <a:cs typeface="Montserrat"/>
                <a:sym typeface="Montserrat"/>
              </a:rPr>
              <a:t>i</a:t>
            </a:r>
            <a:r>
              <a:rPr lang="en-US" sz="2000">
                <a:solidFill>
                  <a:srgbClr val="FFFFFF"/>
                </a:solidFill>
                <a:latin typeface="Montserrat"/>
                <a:ea typeface="Montserrat"/>
                <a:cs typeface="Montserrat"/>
                <a:sym typeface="Montserrat"/>
              </a:rPr>
              <a:t>on. </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For “Toy Story 2,” th</a:t>
            </a:r>
            <a:r>
              <a:rPr lang="en-US" sz="2000">
                <a:solidFill>
                  <a:srgbClr val="FFFFFF"/>
                </a:solidFill>
                <a:latin typeface="Montserrat"/>
                <a:ea typeface="Montserrat"/>
                <a:cs typeface="Montserrat"/>
                <a:sym typeface="Montserrat"/>
              </a:rPr>
              <a:t>e</a:t>
            </a:r>
            <a:r>
              <a:rPr lang="en-US" sz="2000">
                <a:solidFill>
                  <a:srgbClr val="FFFFFF"/>
                </a:solidFill>
                <a:latin typeface="Montserrat"/>
                <a:ea typeface="Montserrat"/>
                <a:cs typeface="Montserrat"/>
                <a:sym typeface="Montserrat"/>
              </a:rPr>
              <a:t> </a:t>
            </a:r>
            <a:r>
              <a:rPr lang="en-US" sz="2000">
                <a:solidFill>
                  <a:srgbClr val="FFFFFF"/>
                </a:solidFill>
                <a:latin typeface="Montserrat"/>
                <a:ea typeface="Montserrat"/>
                <a:cs typeface="Montserrat"/>
                <a:sym typeface="Montserrat"/>
              </a:rPr>
              <a:t>s</a:t>
            </a:r>
            <a:r>
              <a:rPr lang="en-US" sz="2000">
                <a:solidFill>
                  <a:srgbClr val="FFFFFF"/>
                </a:solidFill>
                <a:latin typeface="Montserrat"/>
                <a:ea typeface="Montserrat"/>
                <a:cs typeface="Montserrat"/>
                <a:sym typeface="Montserrat"/>
              </a:rPr>
              <a:t>ugg</a:t>
            </a:r>
            <a:r>
              <a:rPr lang="en-US" sz="2000">
                <a:solidFill>
                  <a:srgbClr val="FFFFFF"/>
                </a:solidFill>
                <a:latin typeface="Montserrat"/>
                <a:ea typeface="Montserrat"/>
                <a:cs typeface="Montserrat"/>
                <a:sym typeface="Montserrat"/>
              </a:rPr>
              <a:t>e</a:t>
            </a:r>
            <a:r>
              <a:rPr lang="en-US" sz="2000">
                <a:solidFill>
                  <a:srgbClr val="FFFFFF"/>
                </a:solidFill>
                <a:latin typeface="Montserrat"/>
                <a:ea typeface="Montserrat"/>
                <a:cs typeface="Montserrat"/>
                <a:sym typeface="Montserrat"/>
              </a:rPr>
              <a:t>s</a:t>
            </a:r>
            <a:r>
              <a:rPr lang="en-US" sz="2000">
                <a:solidFill>
                  <a:srgbClr val="FFFFFF"/>
                </a:solidFill>
                <a:latin typeface="Montserrat"/>
                <a:ea typeface="Montserrat"/>
                <a:cs typeface="Montserrat"/>
                <a:sym typeface="Montserrat"/>
              </a:rPr>
              <a:t>t</a:t>
            </a:r>
            <a:r>
              <a:rPr lang="en-US" sz="2000">
                <a:solidFill>
                  <a:srgbClr val="FFFFFF"/>
                </a:solidFill>
                <a:latin typeface="Montserrat"/>
                <a:ea typeface="Montserrat"/>
                <a:cs typeface="Montserrat"/>
                <a:sym typeface="Montserrat"/>
              </a:rPr>
              <a:t>e</a:t>
            </a:r>
            <a:r>
              <a:rPr lang="en-US" sz="2000">
                <a:solidFill>
                  <a:srgbClr val="FFFFFF"/>
                </a:solidFill>
                <a:latin typeface="Montserrat"/>
                <a:ea typeface="Montserrat"/>
                <a:cs typeface="Montserrat"/>
                <a:sym typeface="Montserrat"/>
              </a:rPr>
              <a:t>d</a:t>
            </a:r>
            <a:r>
              <a:rPr lang="en-US" sz="2000">
                <a:solidFill>
                  <a:srgbClr val="FFFFFF"/>
                </a:solidFill>
                <a:latin typeface="Montserrat"/>
                <a:ea typeface="Montserrat"/>
                <a:cs typeface="Montserrat"/>
                <a:sym typeface="Montserrat"/>
              </a:rPr>
              <a:t> films such </a:t>
            </a:r>
            <a:r>
              <a:rPr lang="en-US" sz="2000">
                <a:solidFill>
                  <a:srgbClr val="FFFFFF"/>
                </a:solidFill>
                <a:latin typeface="Montserrat"/>
                <a:ea typeface="Montserrat"/>
                <a:cs typeface="Montserrat"/>
                <a:sym typeface="Montserrat"/>
              </a:rPr>
              <a:t>a</a:t>
            </a:r>
            <a:r>
              <a:rPr lang="en-US" sz="2000">
                <a:solidFill>
                  <a:srgbClr val="FFFFFF"/>
                </a:solidFill>
                <a:latin typeface="Montserrat"/>
                <a:ea typeface="Montserrat"/>
                <a:cs typeface="Montserrat"/>
                <a:sym typeface="Montserrat"/>
              </a:rPr>
              <a:t>s “Toy S</a:t>
            </a:r>
            <a:r>
              <a:rPr lang="en-US" sz="2000">
                <a:solidFill>
                  <a:srgbClr val="FFFFFF"/>
                </a:solidFill>
                <a:latin typeface="Montserrat"/>
                <a:ea typeface="Montserrat"/>
                <a:cs typeface="Montserrat"/>
                <a:sym typeface="Montserrat"/>
              </a:rPr>
              <a:t>t</a:t>
            </a:r>
            <a:r>
              <a:rPr lang="en-US" sz="2000">
                <a:solidFill>
                  <a:srgbClr val="FFFFFF"/>
                </a:solidFill>
                <a:latin typeface="Montserrat"/>
                <a:ea typeface="Montserrat"/>
                <a:cs typeface="Montserrat"/>
                <a:sym typeface="Montserrat"/>
              </a:rPr>
              <a:t>ory” </a:t>
            </a:r>
            <a:r>
              <a:rPr lang="en-US" sz="2000">
                <a:solidFill>
                  <a:srgbClr val="FFFFFF"/>
                </a:solidFill>
                <a:latin typeface="Montserrat"/>
                <a:ea typeface="Montserrat"/>
                <a:cs typeface="Montserrat"/>
                <a:sym typeface="Montserrat"/>
              </a:rPr>
              <a:t>a</a:t>
            </a:r>
            <a:r>
              <a:rPr lang="en-US" sz="2000">
                <a:solidFill>
                  <a:srgbClr val="FFFFFF"/>
                </a:solidFill>
                <a:latin typeface="Montserrat"/>
                <a:ea typeface="Montserrat"/>
                <a:cs typeface="Montserrat"/>
                <a:sym typeface="Montserrat"/>
              </a:rPr>
              <a:t>nd “Toy</a:t>
            </a:r>
            <a:r>
              <a:rPr lang="en-US" sz="2000">
                <a:solidFill>
                  <a:srgbClr val="FFFFFF"/>
                </a:solidFill>
                <a:latin typeface="Montserrat"/>
                <a:ea typeface="Montserrat"/>
                <a:cs typeface="Montserrat"/>
                <a:sym typeface="Montserrat"/>
              </a:rPr>
              <a:t>s</a:t>
            </a:r>
            <a:r>
              <a:rPr lang="en-US" sz="2000">
                <a:solidFill>
                  <a:srgbClr val="FFFFFF"/>
                </a:solidFill>
                <a:latin typeface="Montserrat"/>
                <a:ea typeface="Montserrat"/>
                <a:cs typeface="Montserrat"/>
                <a:sym typeface="Montserrat"/>
              </a:rPr>
              <a:t>” effectively align with the themes of animation and the toy world, making them strong choices. </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Looking at the “Jumanji” recommendations, films like “Charlie and the Chocolate Factory” and “The Indian in the Cupboard” do encompass elements of adventure and fantasy, though there's some variability in the degree of similarity. </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For “Spirited Away,” movies like “Thumbelina” and “Little Nemo” continue to resonate with the themes of animation, adventure, and imaginative exploration. </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Overall, while the system has perfo</a:t>
            </a:r>
            <a:r>
              <a:rPr lang="en-US" sz="2000">
                <a:solidFill>
                  <a:srgbClr val="FFFFFF"/>
                </a:solidFill>
                <a:latin typeface="Montserrat"/>
                <a:ea typeface="Montserrat"/>
                <a:cs typeface="Montserrat"/>
                <a:sym typeface="Montserrat"/>
              </a:rPr>
              <a:t>r</a:t>
            </a:r>
            <a:r>
              <a:rPr lang="en-US" sz="2000">
                <a:solidFill>
                  <a:srgbClr val="FFFFFF"/>
                </a:solidFill>
                <a:latin typeface="Montserrat"/>
                <a:ea typeface="Montserrat"/>
                <a:cs typeface="Montserrat"/>
                <a:sym typeface="Montserrat"/>
              </a:rPr>
              <a:t>m</a:t>
            </a:r>
            <a:r>
              <a:rPr lang="en-US" sz="2000">
                <a:solidFill>
                  <a:srgbClr val="FFFFFF"/>
                </a:solidFill>
                <a:latin typeface="Montserrat"/>
                <a:ea typeface="Montserrat"/>
                <a:cs typeface="Montserrat"/>
                <a:sym typeface="Montserrat"/>
              </a:rPr>
              <a:t>ed</a:t>
            </a:r>
            <a:r>
              <a:rPr lang="en-US" sz="2000">
                <a:solidFill>
                  <a:srgbClr val="FFFFFF"/>
                </a:solidFill>
                <a:latin typeface="Montserrat"/>
                <a:ea typeface="Montserrat"/>
                <a:cs typeface="Montserrat"/>
                <a:sym typeface="Montserrat"/>
              </a:rPr>
              <a:t> well w</a:t>
            </a:r>
            <a:r>
              <a:rPr lang="en-US" sz="2000">
                <a:solidFill>
                  <a:srgbClr val="FFFFFF"/>
                </a:solidFill>
                <a:latin typeface="Montserrat"/>
                <a:ea typeface="Montserrat"/>
                <a:cs typeface="Montserrat"/>
                <a:sym typeface="Montserrat"/>
              </a:rPr>
              <a:t>it</a:t>
            </a:r>
            <a:r>
              <a:rPr lang="en-US" sz="2000">
                <a:solidFill>
                  <a:srgbClr val="FFFFFF"/>
                </a:solidFill>
                <a:latin typeface="Montserrat"/>
                <a:ea typeface="Montserrat"/>
                <a:cs typeface="Montserrat"/>
                <a:sym typeface="Montserrat"/>
              </a:rPr>
              <a:t>h the</a:t>
            </a:r>
            <a:r>
              <a:rPr lang="en-US" sz="2000">
                <a:solidFill>
                  <a:srgbClr val="FFFFFF"/>
                </a:solidFill>
                <a:latin typeface="Montserrat"/>
                <a:ea typeface="Montserrat"/>
                <a:cs typeface="Montserrat"/>
                <a:sym typeface="Montserrat"/>
              </a:rPr>
              <a:t>s</a:t>
            </a:r>
            <a:r>
              <a:rPr lang="en-US" sz="2000">
                <a:solidFill>
                  <a:srgbClr val="FFFFFF"/>
                </a:solidFill>
                <a:latin typeface="Montserrat"/>
                <a:ea typeface="Montserrat"/>
                <a:cs typeface="Montserrat"/>
                <a:sym typeface="Montserrat"/>
              </a:rPr>
              <a:t>e re</a:t>
            </a:r>
            <a:r>
              <a:rPr lang="en-US" sz="2000">
                <a:solidFill>
                  <a:srgbClr val="FFFFFF"/>
                </a:solidFill>
                <a:latin typeface="Montserrat"/>
                <a:ea typeface="Montserrat"/>
                <a:cs typeface="Montserrat"/>
                <a:sym typeface="Montserrat"/>
              </a:rPr>
              <a:t>c</a:t>
            </a:r>
            <a:r>
              <a:rPr lang="en-US" sz="2000">
                <a:solidFill>
                  <a:srgbClr val="FFFFFF"/>
                </a:solidFill>
                <a:latin typeface="Montserrat"/>
                <a:ea typeface="Montserrat"/>
                <a:cs typeface="Montserrat"/>
                <a:sym typeface="Montserrat"/>
              </a:rPr>
              <a:t>ommendation</a:t>
            </a:r>
            <a:r>
              <a:rPr lang="en-US" sz="2000">
                <a:solidFill>
                  <a:srgbClr val="FFFFFF"/>
                </a:solidFill>
                <a:latin typeface="Montserrat"/>
                <a:ea typeface="Montserrat"/>
                <a:cs typeface="Montserrat"/>
                <a:sym typeface="Montserrat"/>
              </a:rPr>
              <a:t>s</a:t>
            </a:r>
            <a:r>
              <a:rPr lang="en-US" sz="2000">
                <a:solidFill>
                  <a:srgbClr val="FFFFFF"/>
                </a:solidFill>
                <a:latin typeface="Montserrat"/>
                <a:ea typeface="Montserrat"/>
                <a:cs typeface="Montserrat"/>
                <a:sym typeface="Montserrat"/>
              </a:rPr>
              <a:t>, there may be opportunities to enhance the degree of similarity for certain titles, particularly with the adventure and fantasy genres.</a:t>
            </a:r>
          </a:p>
        </p:txBody>
      </p:sp>
      <p:sp>
        <p:nvSpPr>
          <p:cNvPr name="TextBox 13" id="13"/>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4" id="14"/>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8" tooltip="https://github.com/mfakhriazhar"/>
              </a:rPr>
              <a:t> https://github.com/mfakhriazhar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597982" y="2962088"/>
            <a:ext cx="6099323" cy="0"/>
          </a:xfrm>
          <a:prstGeom prst="line">
            <a:avLst/>
          </a:prstGeom>
          <a:ln cap="flat" w="38100">
            <a:solidFill>
              <a:srgbClr val="151515"/>
            </a:solidFill>
            <a:prstDash val="solid"/>
            <a:headEnd type="none" len="sm" w="sm"/>
            <a:tailEnd type="none" len="sm" w="sm"/>
          </a:ln>
        </p:spPr>
      </p:sp>
      <p:sp>
        <p:nvSpPr>
          <p:cNvPr name="TextBox 11" id="11"/>
          <p:cNvSpPr txBox="true"/>
          <p:nvPr/>
        </p:nvSpPr>
        <p:spPr>
          <a:xfrm rot="0">
            <a:off x="1597982" y="1958788"/>
            <a:ext cx="11564218" cy="98425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CONCLUSION</a:t>
            </a:r>
          </a:p>
        </p:txBody>
      </p:sp>
      <p:sp>
        <p:nvSpPr>
          <p:cNvPr name="TextBox 12" id="12"/>
          <p:cNvSpPr txBox="true"/>
          <p:nvPr/>
        </p:nvSpPr>
        <p:spPr>
          <a:xfrm rot="0">
            <a:off x="1597982" y="3176806"/>
            <a:ext cx="13188368" cy="3409949"/>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In this project, a content-based movie recommender system us</a:t>
            </a:r>
            <a:r>
              <a:rPr lang="en-US" sz="2000">
                <a:solidFill>
                  <a:srgbClr val="FFFFFF"/>
                </a:solidFill>
                <a:latin typeface="Montserrat"/>
                <a:ea typeface="Montserrat"/>
                <a:cs typeface="Montserrat"/>
                <a:sym typeface="Montserrat"/>
              </a:rPr>
              <a:t>i</a:t>
            </a:r>
            <a:r>
              <a:rPr lang="en-US" sz="2000">
                <a:solidFill>
                  <a:srgbClr val="FFFFFF"/>
                </a:solidFill>
                <a:latin typeface="Montserrat"/>
                <a:ea typeface="Montserrat"/>
                <a:cs typeface="Montserrat"/>
                <a:sym typeface="Montserrat"/>
              </a:rPr>
              <a:t>ng movie data and cre</a:t>
            </a:r>
            <a:r>
              <a:rPr lang="en-US" sz="2000">
                <a:solidFill>
                  <a:srgbClr val="FFFFFF"/>
                </a:solidFill>
                <a:latin typeface="Montserrat"/>
                <a:ea typeface="Montserrat"/>
                <a:cs typeface="Montserrat"/>
                <a:sym typeface="Montserrat"/>
              </a:rPr>
              <a:t>d</a:t>
            </a:r>
            <a:r>
              <a:rPr lang="en-US" sz="2000">
                <a:solidFill>
                  <a:srgbClr val="FFFFFF"/>
                </a:solidFill>
                <a:latin typeface="Montserrat"/>
                <a:ea typeface="Montserrat"/>
                <a:cs typeface="Montserrat"/>
                <a:sym typeface="Montserrat"/>
              </a:rPr>
              <a:t>its h</a:t>
            </a:r>
            <a:r>
              <a:rPr lang="en-US" sz="2000">
                <a:solidFill>
                  <a:srgbClr val="FFFFFF"/>
                </a:solidFill>
                <a:latin typeface="Montserrat"/>
                <a:ea typeface="Montserrat"/>
                <a:cs typeface="Montserrat"/>
                <a:sym typeface="Montserrat"/>
              </a:rPr>
              <a:t>a</a:t>
            </a:r>
            <a:r>
              <a:rPr lang="en-US" sz="2000">
                <a:solidFill>
                  <a:srgbClr val="FFFFFF"/>
                </a:solidFill>
                <a:latin typeface="Montserrat"/>
                <a:ea typeface="Montserrat"/>
                <a:cs typeface="Montserrat"/>
                <a:sym typeface="Montserrat"/>
              </a:rPr>
              <a:t>s been </a:t>
            </a:r>
            <a:r>
              <a:rPr lang="en-US" sz="2000">
                <a:solidFill>
                  <a:srgbClr val="FFFFFF"/>
                </a:solidFill>
                <a:latin typeface="Montserrat"/>
                <a:ea typeface="Montserrat"/>
                <a:cs typeface="Montserrat"/>
                <a:sym typeface="Montserrat"/>
              </a:rPr>
              <a:t>succ</a:t>
            </a:r>
            <a:r>
              <a:rPr lang="en-US" sz="2000">
                <a:solidFill>
                  <a:srgbClr val="FFFFFF"/>
                </a:solidFill>
                <a:latin typeface="Montserrat"/>
                <a:ea typeface="Montserrat"/>
                <a:cs typeface="Montserrat"/>
                <a:sym typeface="Montserrat"/>
              </a:rPr>
              <a:t>essfully developed. </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By preprocessing the text, combining important information, and applying TF-IDF and cosine similarity, the system is able to provide relevant movie recommendations based on the input movie title. </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Simple evaluation results show that the recommendations are related to the theme or genre of the input movie. </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Overall, this proj</a:t>
            </a:r>
            <a:r>
              <a:rPr lang="en-US" sz="2000">
                <a:solidFill>
                  <a:srgbClr val="FFFFFF"/>
                </a:solidFill>
                <a:latin typeface="Montserrat"/>
                <a:ea typeface="Montserrat"/>
                <a:cs typeface="Montserrat"/>
                <a:sym typeface="Montserrat"/>
              </a:rPr>
              <a:t>ect</a:t>
            </a:r>
            <a:r>
              <a:rPr lang="en-US" sz="2000">
                <a:solidFill>
                  <a:srgbClr val="FFFFFF"/>
                </a:solidFill>
                <a:latin typeface="Montserrat"/>
                <a:ea typeface="Montserrat"/>
                <a:cs typeface="Montserrat"/>
                <a:sym typeface="Montserrat"/>
              </a:rPr>
              <a:t> proves </a:t>
            </a:r>
            <a:r>
              <a:rPr lang="en-US" sz="2000">
                <a:solidFill>
                  <a:srgbClr val="FFFFFF"/>
                </a:solidFill>
                <a:latin typeface="Montserrat"/>
                <a:ea typeface="Montserrat"/>
                <a:cs typeface="Montserrat"/>
                <a:sym typeface="Montserrat"/>
              </a:rPr>
              <a:t>t</a:t>
            </a:r>
            <a:r>
              <a:rPr lang="en-US" sz="2000">
                <a:solidFill>
                  <a:srgbClr val="FFFFFF"/>
                </a:solidFill>
                <a:latin typeface="Montserrat"/>
                <a:ea typeface="Montserrat"/>
                <a:cs typeface="Montserrat"/>
                <a:sym typeface="Montserrat"/>
              </a:rPr>
              <a:t>hat the </a:t>
            </a:r>
            <a:r>
              <a:rPr lang="en-US" sz="2000">
                <a:solidFill>
                  <a:srgbClr val="FFFFFF"/>
                </a:solidFill>
                <a:latin typeface="Montserrat"/>
                <a:ea typeface="Montserrat"/>
                <a:cs typeface="Montserrat"/>
                <a:sym typeface="Montserrat"/>
              </a:rPr>
              <a:t>c</a:t>
            </a:r>
            <a:r>
              <a:rPr lang="en-US" sz="2000">
                <a:solidFill>
                  <a:srgbClr val="FFFFFF"/>
                </a:solidFill>
                <a:latin typeface="Montserrat"/>
                <a:ea typeface="Montserrat"/>
                <a:cs typeface="Montserrat"/>
                <a:sym typeface="Montserrat"/>
              </a:rPr>
              <a:t>ontent-ba</a:t>
            </a:r>
            <a:r>
              <a:rPr lang="en-US" sz="2000">
                <a:solidFill>
                  <a:srgbClr val="FFFFFF"/>
                </a:solidFill>
                <a:latin typeface="Montserrat"/>
                <a:ea typeface="Montserrat"/>
                <a:cs typeface="Montserrat"/>
                <a:sym typeface="Montserrat"/>
              </a:rPr>
              <a:t>s</a:t>
            </a:r>
            <a:r>
              <a:rPr lang="en-US" sz="2000">
                <a:solidFill>
                  <a:srgbClr val="FFFFFF"/>
                </a:solidFill>
                <a:latin typeface="Montserrat"/>
                <a:ea typeface="Montserrat"/>
                <a:cs typeface="Montserrat"/>
                <a:sym typeface="Montserrat"/>
              </a:rPr>
              <a:t>ed approach is effective for providing personalized movie suggestions without requiring user behavior data.</a:t>
            </a:r>
          </a:p>
        </p:txBody>
      </p:sp>
      <p:sp>
        <p:nvSpPr>
          <p:cNvPr name="TextBox 13" id="13"/>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4" id="14"/>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8" tooltip="https://github.com/mfakhriazhar"/>
              </a:rPr>
              <a:t> https://github.com/mfakhriazhar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238392"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028700" y="4034369"/>
            <a:ext cx="6099323" cy="0"/>
          </a:xfrm>
          <a:prstGeom prst="line">
            <a:avLst/>
          </a:prstGeom>
          <a:ln cap="flat" w="38100">
            <a:solidFill>
              <a:srgbClr val="151515"/>
            </a:solidFill>
            <a:prstDash val="solid"/>
            <a:headEnd type="none" len="sm" w="sm"/>
            <a:tailEnd type="none" len="sm" w="sm"/>
          </a:ln>
        </p:spPr>
      </p:sp>
      <p:sp>
        <p:nvSpPr>
          <p:cNvPr name="Freeform 11" id="11"/>
          <p:cNvSpPr/>
          <p:nvPr/>
        </p:nvSpPr>
        <p:spPr>
          <a:xfrm flipH="false" flipV="false" rot="0">
            <a:off x="1028700" y="5947646"/>
            <a:ext cx="353408" cy="353408"/>
          </a:xfrm>
          <a:custGeom>
            <a:avLst/>
            <a:gdLst/>
            <a:ahLst/>
            <a:cxnLst/>
            <a:rect r="r" b="b" t="t" l="l"/>
            <a:pathLst>
              <a:path h="353408" w="353408">
                <a:moveTo>
                  <a:pt x="0" y="0"/>
                </a:moveTo>
                <a:lnTo>
                  <a:pt x="353408" y="0"/>
                </a:lnTo>
                <a:lnTo>
                  <a:pt x="353408" y="353408"/>
                </a:lnTo>
                <a:lnTo>
                  <a:pt x="0" y="35340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028700" y="5203713"/>
            <a:ext cx="353408" cy="353408"/>
          </a:xfrm>
          <a:custGeom>
            <a:avLst/>
            <a:gdLst/>
            <a:ahLst/>
            <a:cxnLst/>
            <a:rect r="r" b="b" t="t" l="l"/>
            <a:pathLst>
              <a:path h="353408" w="353408">
                <a:moveTo>
                  <a:pt x="0" y="0"/>
                </a:moveTo>
                <a:lnTo>
                  <a:pt x="353408" y="0"/>
                </a:lnTo>
                <a:lnTo>
                  <a:pt x="353408" y="353408"/>
                </a:lnTo>
                <a:lnTo>
                  <a:pt x="0" y="3534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028700" y="6695849"/>
            <a:ext cx="364854" cy="364854"/>
          </a:xfrm>
          <a:custGeom>
            <a:avLst/>
            <a:gdLst/>
            <a:ahLst/>
            <a:cxnLst/>
            <a:rect r="r" b="b" t="t" l="l"/>
            <a:pathLst>
              <a:path h="364854" w="364854">
                <a:moveTo>
                  <a:pt x="0" y="0"/>
                </a:moveTo>
                <a:lnTo>
                  <a:pt x="364854" y="0"/>
                </a:lnTo>
                <a:lnTo>
                  <a:pt x="364854" y="364854"/>
                </a:lnTo>
                <a:lnTo>
                  <a:pt x="0" y="364854"/>
                </a:lnTo>
                <a:lnTo>
                  <a:pt x="0" y="0"/>
                </a:lnTo>
                <a:close/>
              </a:path>
            </a:pathLst>
          </a:custGeom>
          <a:blipFill>
            <a:blip r:embed="rId10"/>
            <a:stretch>
              <a:fillRect l="0" t="0" r="0" b="0"/>
            </a:stretch>
          </a:blipFill>
        </p:spPr>
      </p:sp>
      <p:sp>
        <p:nvSpPr>
          <p:cNvPr name="Freeform 14" id="14"/>
          <p:cNvSpPr/>
          <p:nvPr/>
        </p:nvSpPr>
        <p:spPr>
          <a:xfrm flipH="false" flipV="false" rot="0">
            <a:off x="1001618" y="7277384"/>
            <a:ext cx="380490" cy="380490"/>
          </a:xfrm>
          <a:custGeom>
            <a:avLst/>
            <a:gdLst/>
            <a:ahLst/>
            <a:cxnLst/>
            <a:rect r="r" b="b" t="t" l="l"/>
            <a:pathLst>
              <a:path h="380490" w="380490">
                <a:moveTo>
                  <a:pt x="0" y="0"/>
                </a:moveTo>
                <a:lnTo>
                  <a:pt x="380490" y="0"/>
                </a:lnTo>
                <a:lnTo>
                  <a:pt x="380490" y="380490"/>
                </a:lnTo>
                <a:lnTo>
                  <a:pt x="0" y="380490"/>
                </a:lnTo>
                <a:lnTo>
                  <a:pt x="0" y="0"/>
                </a:lnTo>
                <a:close/>
              </a:path>
            </a:pathLst>
          </a:custGeom>
          <a:blipFill>
            <a:blip r:embed="rId11"/>
            <a:stretch>
              <a:fillRect l="0" t="0" r="0" b="0"/>
            </a:stretch>
          </a:blipFill>
        </p:spPr>
      </p:sp>
      <p:grpSp>
        <p:nvGrpSpPr>
          <p:cNvPr name="Group 15" id="15"/>
          <p:cNvGrpSpPr>
            <a:grpSpLocks noChangeAspect="true"/>
          </p:cNvGrpSpPr>
          <p:nvPr/>
        </p:nvGrpSpPr>
        <p:grpSpPr>
          <a:xfrm rot="0">
            <a:off x="8524382" y="2520315"/>
            <a:ext cx="9146584" cy="5246370"/>
            <a:chOff x="0" y="0"/>
            <a:chExt cx="7981950" cy="4578350"/>
          </a:xfrm>
        </p:grpSpPr>
        <p:sp>
          <p:nvSpPr>
            <p:cNvPr name="Freeform 16" id="16"/>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17" id="17"/>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8" id="18"/>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9" id="19"/>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20" id="20"/>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12"/>
              <a:stretch>
                <a:fillRect l="-5878" t="0" r="-5878" b="0"/>
              </a:stretch>
            </a:blipFill>
          </p:spPr>
        </p:sp>
      </p:grpSp>
      <p:sp>
        <p:nvSpPr>
          <p:cNvPr name="TextBox 21" id="21"/>
          <p:cNvSpPr txBox="true"/>
          <p:nvPr/>
        </p:nvSpPr>
        <p:spPr>
          <a:xfrm rot="0">
            <a:off x="16073671" y="836375"/>
            <a:ext cx="1185629" cy="266700"/>
          </a:xfrm>
          <a:prstGeom prst="rect">
            <a:avLst/>
          </a:prstGeom>
        </p:spPr>
        <p:txBody>
          <a:bodyPr anchor="t" rtlCol="false" tIns="0" lIns="0" bIns="0" rIns="0">
            <a:spAutoFit/>
          </a:bodyPr>
          <a:lstStyle/>
          <a:p>
            <a:pPr algn="ctr">
              <a:lnSpc>
                <a:spcPts val="2157"/>
              </a:lnSpc>
            </a:pPr>
            <a:r>
              <a:rPr lang="en-US" sz="1798" u="sng">
                <a:solidFill>
                  <a:srgbClr val="FFFFFF"/>
                </a:solidFill>
                <a:latin typeface="Montserrat"/>
                <a:ea typeface="Montserrat"/>
                <a:cs typeface="Montserrat"/>
                <a:sym typeface="Montserrat"/>
                <a:hlinkClick r:id="rId13" action="ppaction://hlinksldjump"/>
              </a:rPr>
              <a:t>Contact</a:t>
            </a:r>
          </a:p>
        </p:txBody>
      </p:sp>
      <p:sp>
        <p:nvSpPr>
          <p:cNvPr name="TextBox 22" id="22"/>
          <p:cNvSpPr txBox="true"/>
          <p:nvPr/>
        </p:nvSpPr>
        <p:spPr>
          <a:xfrm rot="0">
            <a:off x="14722435" y="836375"/>
            <a:ext cx="1351236" cy="266700"/>
          </a:xfrm>
          <a:prstGeom prst="rect">
            <a:avLst/>
          </a:prstGeom>
        </p:spPr>
        <p:txBody>
          <a:bodyPr anchor="t" rtlCol="false" tIns="0" lIns="0" bIns="0" rIns="0">
            <a:spAutoFit/>
          </a:bodyPr>
          <a:lstStyle/>
          <a:p>
            <a:pPr algn="ctr">
              <a:lnSpc>
                <a:spcPts val="2157"/>
              </a:lnSpc>
            </a:pPr>
            <a:r>
              <a:rPr lang="en-US" sz="1798" u="sng">
                <a:solidFill>
                  <a:srgbClr val="FFFFFF"/>
                </a:solidFill>
                <a:latin typeface="Montserrat"/>
                <a:ea typeface="Montserrat"/>
                <a:cs typeface="Montserrat"/>
                <a:sym typeface="Montserrat"/>
                <a:hlinkClick r:id="rId14" action="ppaction://hlinksldjump"/>
              </a:rPr>
              <a:t>Home</a:t>
            </a:r>
          </a:p>
        </p:txBody>
      </p:sp>
      <p:sp>
        <p:nvSpPr>
          <p:cNvPr name="TextBox 23" id="23"/>
          <p:cNvSpPr txBox="true"/>
          <p:nvPr/>
        </p:nvSpPr>
        <p:spPr>
          <a:xfrm rot="0">
            <a:off x="13592866" y="836375"/>
            <a:ext cx="1129569" cy="266700"/>
          </a:xfrm>
          <a:prstGeom prst="rect">
            <a:avLst/>
          </a:prstGeom>
        </p:spPr>
        <p:txBody>
          <a:bodyPr anchor="t" rtlCol="false" tIns="0" lIns="0" bIns="0" rIns="0">
            <a:spAutoFit/>
          </a:bodyPr>
          <a:lstStyle/>
          <a:p>
            <a:pPr algn="ctr">
              <a:lnSpc>
                <a:spcPts val="2157"/>
              </a:lnSpc>
            </a:pPr>
            <a:r>
              <a:rPr lang="en-US" sz="1798" u="sng">
                <a:solidFill>
                  <a:srgbClr val="FFFFFF"/>
                </a:solidFill>
                <a:latin typeface="Montserrat"/>
                <a:ea typeface="Montserrat"/>
                <a:cs typeface="Montserrat"/>
                <a:sym typeface="Montserrat"/>
                <a:hlinkClick r:id="rId15" action="ppaction://hlinksldjump"/>
              </a:rPr>
              <a:t>About</a:t>
            </a:r>
          </a:p>
        </p:txBody>
      </p:sp>
      <p:sp>
        <p:nvSpPr>
          <p:cNvPr name="TextBox 24" id="24"/>
          <p:cNvSpPr txBox="true"/>
          <p:nvPr/>
        </p:nvSpPr>
        <p:spPr>
          <a:xfrm rot="0">
            <a:off x="1028700" y="2644926"/>
            <a:ext cx="7209932" cy="98425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CONTACT</a:t>
            </a:r>
          </a:p>
        </p:txBody>
      </p:sp>
      <p:sp>
        <p:nvSpPr>
          <p:cNvPr name="TextBox 25" id="25"/>
          <p:cNvSpPr txBox="true"/>
          <p:nvPr/>
        </p:nvSpPr>
        <p:spPr>
          <a:xfrm rot="0">
            <a:off x="1678178" y="5151817"/>
            <a:ext cx="2490266" cy="361949"/>
          </a:xfrm>
          <a:prstGeom prst="rect">
            <a:avLst/>
          </a:prstGeom>
        </p:spPr>
        <p:txBody>
          <a:bodyPr anchor="t" rtlCol="false" tIns="0" lIns="0" bIns="0" rIns="0">
            <a:spAutoFit/>
          </a:bodyPr>
          <a:lstStyle/>
          <a:p>
            <a:pPr algn="l" marL="0" indent="0" lvl="0">
              <a:lnSpc>
                <a:spcPts val="3000"/>
              </a:lnSpc>
              <a:spcBef>
                <a:spcPct val="0"/>
              </a:spcBef>
            </a:pPr>
            <a:r>
              <a:rPr lang="en-US" b="true" sz="2000" spc="340">
                <a:solidFill>
                  <a:srgbClr val="FFFFFF"/>
                </a:solidFill>
                <a:latin typeface="Montserrat Bold"/>
                <a:ea typeface="Montserrat Bold"/>
                <a:cs typeface="Montserrat Bold"/>
                <a:sym typeface="Montserrat Bold"/>
              </a:rPr>
              <a:t>085724549367</a:t>
            </a:r>
          </a:p>
        </p:txBody>
      </p:sp>
      <p:sp>
        <p:nvSpPr>
          <p:cNvPr name="TextBox 26" id="26"/>
          <p:cNvSpPr txBox="true"/>
          <p:nvPr/>
        </p:nvSpPr>
        <p:spPr>
          <a:xfrm rot="0">
            <a:off x="1678178" y="5895750"/>
            <a:ext cx="4735054" cy="361949"/>
          </a:xfrm>
          <a:prstGeom prst="rect">
            <a:avLst/>
          </a:prstGeom>
        </p:spPr>
        <p:txBody>
          <a:bodyPr anchor="t" rtlCol="false" tIns="0" lIns="0" bIns="0" rIns="0">
            <a:spAutoFit/>
          </a:bodyPr>
          <a:lstStyle/>
          <a:p>
            <a:pPr algn="l" marL="0" indent="0" lvl="0">
              <a:lnSpc>
                <a:spcPts val="3000"/>
              </a:lnSpc>
              <a:spcBef>
                <a:spcPct val="0"/>
              </a:spcBef>
            </a:pPr>
            <a:r>
              <a:rPr lang="en-US" b="true" sz="2000" spc="340" u="sng">
                <a:solidFill>
                  <a:srgbClr val="FFFFFF"/>
                </a:solidFill>
                <a:latin typeface="Montserrat Bold"/>
                <a:ea typeface="Montserrat Bold"/>
                <a:cs typeface="Montserrat Bold"/>
                <a:sym typeface="Montserrat Bold"/>
                <a:hlinkClick r:id="rId16" tooltip="mailto:mfkriazh57@gmail.com"/>
              </a:rPr>
              <a:t>mfkriazh57@gmail.com</a:t>
            </a:r>
          </a:p>
        </p:txBody>
      </p:sp>
      <p:sp>
        <p:nvSpPr>
          <p:cNvPr name="TextBox 27" id="27"/>
          <p:cNvSpPr txBox="true"/>
          <p:nvPr/>
        </p:nvSpPr>
        <p:spPr>
          <a:xfrm rot="0">
            <a:off x="1028700" y="4451304"/>
            <a:ext cx="3842898" cy="361884"/>
          </a:xfrm>
          <a:prstGeom prst="rect">
            <a:avLst/>
          </a:prstGeom>
        </p:spPr>
        <p:txBody>
          <a:bodyPr anchor="t" rtlCol="false" tIns="0" lIns="0" bIns="0" rIns="0">
            <a:spAutoFit/>
          </a:bodyPr>
          <a:lstStyle/>
          <a:p>
            <a:pPr algn="l">
              <a:lnSpc>
                <a:spcPts val="2999"/>
              </a:lnSpc>
            </a:pPr>
            <a:r>
              <a:rPr lang="en-US" sz="2499" b="true">
                <a:solidFill>
                  <a:srgbClr val="FFFFFF"/>
                </a:solidFill>
                <a:latin typeface="Montserrat Bold"/>
                <a:ea typeface="Montserrat Bold"/>
                <a:cs typeface="Montserrat Bold"/>
                <a:sym typeface="Montserrat Bold"/>
              </a:rPr>
              <a:t>Contact Information</a:t>
            </a:r>
          </a:p>
        </p:txBody>
      </p:sp>
      <p:sp>
        <p:nvSpPr>
          <p:cNvPr name="TextBox 28" id="28"/>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TextBox 29" id="29"/>
          <p:cNvSpPr txBox="true"/>
          <p:nvPr/>
        </p:nvSpPr>
        <p:spPr>
          <a:xfrm rot="0">
            <a:off x="1678178" y="7391174"/>
            <a:ext cx="1603028" cy="266700"/>
          </a:xfrm>
          <a:prstGeom prst="rect">
            <a:avLst/>
          </a:prstGeom>
        </p:spPr>
        <p:txBody>
          <a:bodyPr anchor="t" rtlCol="false" tIns="0" lIns="0" bIns="0" rIns="0">
            <a:spAutoFit/>
          </a:bodyPr>
          <a:lstStyle/>
          <a:p>
            <a:pPr algn="ctr">
              <a:lnSpc>
                <a:spcPts val="2157"/>
              </a:lnSpc>
              <a:spcBef>
                <a:spcPct val="0"/>
              </a:spcBef>
            </a:pPr>
            <a:r>
              <a:rPr lang="en-US" b="true" sz="1798" u="sng">
                <a:solidFill>
                  <a:srgbClr val="FFFFFF"/>
                </a:solidFill>
                <a:latin typeface="Montserrat Bold"/>
                <a:ea typeface="Montserrat Bold"/>
                <a:cs typeface="Montserrat Bold"/>
                <a:sym typeface="Montserrat Bold"/>
                <a:hlinkClick r:id="rId17" tooltip="https://github.com/mfakhriazhar"/>
              </a:rPr>
              <a:t>mfakhriazhar</a:t>
            </a:r>
          </a:p>
        </p:txBody>
      </p:sp>
      <p:sp>
        <p:nvSpPr>
          <p:cNvPr name="TextBox 30" id="30"/>
          <p:cNvSpPr txBox="true"/>
          <p:nvPr/>
        </p:nvSpPr>
        <p:spPr>
          <a:xfrm rot="0">
            <a:off x="1678178" y="6667274"/>
            <a:ext cx="3823383" cy="330200"/>
          </a:xfrm>
          <a:prstGeom prst="rect">
            <a:avLst/>
          </a:prstGeom>
        </p:spPr>
        <p:txBody>
          <a:bodyPr anchor="t" rtlCol="false" tIns="0" lIns="0" bIns="0" rIns="0">
            <a:spAutoFit/>
          </a:bodyPr>
          <a:lstStyle/>
          <a:p>
            <a:pPr algn="l">
              <a:lnSpc>
                <a:spcPts val="2799"/>
              </a:lnSpc>
            </a:pPr>
            <a:r>
              <a:rPr lang="en-US" b="true" sz="1999" spc="101" u="sng">
                <a:solidFill>
                  <a:srgbClr val="FFFFFF"/>
                </a:solidFill>
                <a:latin typeface="Montserrat Bold"/>
                <a:ea typeface="Montserrat Bold"/>
                <a:cs typeface="Montserrat Bold"/>
                <a:sym typeface="Montserrat Bold"/>
                <a:hlinkClick r:id="rId18" tooltip="http://www.linkedin.com/in/muhammad-fakhri-azhar"/>
              </a:rPr>
              <a:t>Muhammad Fakhri Azhar</a:t>
            </a:r>
          </a:p>
        </p:txBody>
      </p:sp>
      <p:sp>
        <p:nvSpPr>
          <p:cNvPr name="TextBox 31" id="31"/>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9" tooltip="https://github.com/mfakhriazhar"/>
              </a:rPr>
              <a:t> https://github.com/mfakhriazhar</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6" id="6"/>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270259" y="8404412"/>
            <a:ext cx="18558259" cy="1882588"/>
            <a:chOff x="0" y="0"/>
            <a:chExt cx="4887772" cy="495826"/>
          </a:xfrm>
        </p:grpSpPr>
        <p:sp>
          <p:nvSpPr>
            <p:cNvPr name="Freeform 8" id="8"/>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9" id="9"/>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TextBox 10" id="10"/>
          <p:cNvSpPr txBox="true"/>
          <p:nvPr/>
        </p:nvSpPr>
        <p:spPr>
          <a:xfrm rot="0">
            <a:off x="16073671" y="836375"/>
            <a:ext cx="1185629" cy="266700"/>
          </a:xfrm>
          <a:prstGeom prst="rect">
            <a:avLst/>
          </a:prstGeom>
        </p:spPr>
        <p:txBody>
          <a:bodyPr anchor="t" rtlCol="false" tIns="0" lIns="0" bIns="0" rIns="0">
            <a:spAutoFit/>
          </a:bodyPr>
          <a:lstStyle/>
          <a:p>
            <a:pPr algn="ctr">
              <a:lnSpc>
                <a:spcPts val="2157"/>
              </a:lnSpc>
            </a:pPr>
            <a:r>
              <a:rPr lang="en-US" sz="1798" u="sng">
                <a:solidFill>
                  <a:srgbClr val="FFFFFF"/>
                </a:solidFill>
                <a:latin typeface="Montserrat"/>
                <a:ea typeface="Montserrat"/>
                <a:cs typeface="Montserrat"/>
                <a:sym typeface="Montserrat"/>
                <a:hlinkClick r:id="rId5" action="ppaction://hlinksldjump"/>
              </a:rPr>
              <a:t>Contact</a:t>
            </a:r>
          </a:p>
        </p:txBody>
      </p:sp>
      <p:sp>
        <p:nvSpPr>
          <p:cNvPr name="TextBox 11" id="11"/>
          <p:cNvSpPr txBox="true"/>
          <p:nvPr/>
        </p:nvSpPr>
        <p:spPr>
          <a:xfrm rot="0">
            <a:off x="14722435" y="836375"/>
            <a:ext cx="1351236" cy="266700"/>
          </a:xfrm>
          <a:prstGeom prst="rect">
            <a:avLst/>
          </a:prstGeom>
        </p:spPr>
        <p:txBody>
          <a:bodyPr anchor="t" rtlCol="false" tIns="0" lIns="0" bIns="0" rIns="0">
            <a:spAutoFit/>
          </a:bodyPr>
          <a:lstStyle/>
          <a:p>
            <a:pPr algn="ctr">
              <a:lnSpc>
                <a:spcPts val="2157"/>
              </a:lnSpc>
            </a:pPr>
            <a:r>
              <a:rPr lang="en-US" sz="1798" u="sng">
                <a:solidFill>
                  <a:srgbClr val="FFFFFF"/>
                </a:solidFill>
                <a:latin typeface="Montserrat"/>
                <a:ea typeface="Montserrat"/>
                <a:cs typeface="Montserrat"/>
                <a:sym typeface="Montserrat"/>
                <a:hlinkClick r:id="rId6" action="ppaction://hlinksldjump"/>
              </a:rPr>
              <a:t>Home</a:t>
            </a:r>
          </a:p>
        </p:txBody>
      </p:sp>
      <p:sp>
        <p:nvSpPr>
          <p:cNvPr name="TextBox 12" id="12"/>
          <p:cNvSpPr txBox="true"/>
          <p:nvPr/>
        </p:nvSpPr>
        <p:spPr>
          <a:xfrm rot="0">
            <a:off x="13592866" y="836375"/>
            <a:ext cx="1129569" cy="266700"/>
          </a:xfrm>
          <a:prstGeom prst="rect">
            <a:avLst/>
          </a:prstGeom>
        </p:spPr>
        <p:txBody>
          <a:bodyPr anchor="t" rtlCol="false" tIns="0" lIns="0" bIns="0" rIns="0">
            <a:spAutoFit/>
          </a:bodyPr>
          <a:lstStyle/>
          <a:p>
            <a:pPr algn="ctr">
              <a:lnSpc>
                <a:spcPts val="2157"/>
              </a:lnSpc>
            </a:pPr>
            <a:r>
              <a:rPr lang="en-US" sz="1798" u="sng">
                <a:solidFill>
                  <a:srgbClr val="FFFFFF"/>
                </a:solidFill>
                <a:latin typeface="Montserrat"/>
                <a:ea typeface="Montserrat"/>
                <a:cs typeface="Montserrat"/>
                <a:sym typeface="Montserrat"/>
                <a:hlinkClick r:id="rId7" action="ppaction://hlinksldjump"/>
              </a:rPr>
              <a:t>About</a:t>
            </a:r>
          </a:p>
        </p:txBody>
      </p:sp>
      <p:sp>
        <p:nvSpPr>
          <p:cNvPr name="TextBox 13" id="13"/>
          <p:cNvSpPr txBox="true"/>
          <p:nvPr/>
        </p:nvSpPr>
        <p:spPr>
          <a:xfrm rot="0">
            <a:off x="5779572" y="9045326"/>
            <a:ext cx="6728857" cy="361949"/>
          </a:xfrm>
          <a:prstGeom prst="rect">
            <a:avLst/>
          </a:prstGeom>
        </p:spPr>
        <p:txBody>
          <a:bodyPr anchor="t" rtlCol="false" tIns="0" lIns="0" bIns="0" rIns="0">
            <a:spAutoFit/>
          </a:bodyPr>
          <a:lstStyle/>
          <a:p>
            <a:pPr algn="ctr">
              <a:lnSpc>
                <a:spcPts val="3000"/>
              </a:lnSpc>
            </a:pPr>
            <a:r>
              <a:rPr lang="en-US" sz="2000" spc="444" u="sng">
                <a:solidFill>
                  <a:srgbClr val="FFFFFF"/>
                </a:solidFill>
                <a:latin typeface="Montserrat"/>
                <a:ea typeface="Montserrat"/>
                <a:cs typeface="Montserrat"/>
                <a:sym typeface="Montserrat"/>
                <a:hlinkClick r:id="rId8" tooltip="http://www.linkedin.com/in/muhammad-fakhri-azhar"/>
              </a:rPr>
              <a:t>Muhammad Fakhri Azhar</a:t>
            </a:r>
          </a:p>
        </p:txBody>
      </p:sp>
      <p:sp>
        <p:nvSpPr>
          <p:cNvPr name="TextBox 14" id="14"/>
          <p:cNvSpPr txBox="true"/>
          <p:nvPr/>
        </p:nvSpPr>
        <p:spPr>
          <a:xfrm rot="0">
            <a:off x="2583566" y="3134910"/>
            <a:ext cx="12850610" cy="3849873"/>
          </a:xfrm>
          <a:prstGeom prst="rect">
            <a:avLst/>
          </a:prstGeom>
        </p:spPr>
        <p:txBody>
          <a:bodyPr anchor="t" rtlCol="false" tIns="0" lIns="0" bIns="0" rIns="0">
            <a:spAutoFit/>
          </a:bodyPr>
          <a:lstStyle/>
          <a:p>
            <a:pPr algn="ctr">
              <a:lnSpc>
                <a:spcPts val="15360"/>
              </a:lnSpc>
            </a:pPr>
            <a:r>
              <a:rPr lang="en-US" sz="12000">
                <a:solidFill>
                  <a:srgbClr val="FFFFFF"/>
                </a:solidFill>
                <a:latin typeface="DM Serif Display"/>
                <a:ea typeface="DM Serif Display"/>
                <a:cs typeface="DM Serif Display"/>
                <a:sym typeface="DM Serif Display"/>
              </a:rPr>
              <a:t>THANK FOR YOUR ATTENTION</a:t>
            </a:r>
          </a:p>
        </p:txBody>
      </p:sp>
      <p:sp>
        <p:nvSpPr>
          <p:cNvPr name="TextBox 15" id="15"/>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grpSp>
        <p:nvGrpSpPr>
          <p:cNvPr name="Group 2" id="2"/>
          <p:cNvGrpSpPr/>
          <p:nvPr/>
        </p:nvGrpSpPr>
        <p:grpSpPr>
          <a:xfrm rot="0">
            <a:off x="-270259" y="0"/>
            <a:ext cx="18558259" cy="1882588"/>
            <a:chOff x="0" y="0"/>
            <a:chExt cx="4887772" cy="495826"/>
          </a:xfrm>
        </p:grpSpPr>
        <p:sp>
          <p:nvSpPr>
            <p:cNvPr name="Freeform 3" id="3"/>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4" id="4"/>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5" id="5"/>
          <p:cNvGrpSpPr/>
          <p:nvPr/>
        </p:nvGrpSpPr>
        <p:grpSpPr>
          <a:xfrm rot="0">
            <a:off x="-270259" y="8404412"/>
            <a:ext cx="18558259" cy="1882588"/>
            <a:chOff x="0" y="0"/>
            <a:chExt cx="4887772" cy="495826"/>
          </a:xfrm>
        </p:grpSpPr>
        <p:sp>
          <p:nvSpPr>
            <p:cNvPr name="Freeform 6" id="6"/>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7" id="7"/>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8" id="8"/>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2320290"/>
            <a:ext cx="18288000" cy="5646420"/>
          </a:xfrm>
          <a:custGeom>
            <a:avLst/>
            <a:gdLst/>
            <a:ahLst/>
            <a:cxnLst/>
            <a:rect r="r" b="b" t="t" l="l"/>
            <a:pathLst>
              <a:path h="5646420" w="18288000">
                <a:moveTo>
                  <a:pt x="0" y="0"/>
                </a:moveTo>
                <a:lnTo>
                  <a:pt x="18288000" y="0"/>
                </a:lnTo>
                <a:lnTo>
                  <a:pt x="18288000" y="5646420"/>
                </a:lnTo>
                <a:lnTo>
                  <a:pt x="0" y="5646420"/>
                </a:lnTo>
                <a:lnTo>
                  <a:pt x="0" y="0"/>
                </a:lnTo>
                <a:close/>
              </a:path>
            </a:pathLst>
          </a:custGeom>
          <a:blipFill>
            <a:blip r:embed="rId4"/>
            <a:stretch>
              <a:fillRect l="0" t="0" r="0" b="0"/>
            </a:stretch>
          </a:blipFill>
        </p:spPr>
      </p:sp>
      <p:sp>
        <p:nvSpPr>
          <p:cNvPr name="TextBox 10" id="10"/>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5" tooltip="https://github.com/mfakhriazhar"/>
              </a:rPr>
              <a:t> https://github.com/mfakhriazhar</a:t>
            </a:r>
          </a:p>
        </p:txBody>
      </p:sp>
      <p:sp>
        <p:nvSpPr>
          <p:cNvPr name="TextBox 11" id="11"/>
          <p:cNvSpPr txBox="true"/>
          <p:nvPr/>
        </p:nvSpPr>
        <p:spPr>
          <a:xfrm rot="0">
            <a:off x="6066347" y="485347"/>
            <a:ext cx="6442081" cy="98425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INTRODUCTION</a:t>
            </a:r>
          </a:p>
        </p:txBody>
      </p:sp>
      <p:sp>
        <p:nvSpPr>
          <p:cNvPr name="TextBox 12" id="12"/>
          <p:cNvSpPr txBox="true"/>
          <p:nvPr/>
        </p:nvSpPr>
        <p:spPr>
          <a:xfrm rot="0">
            <a:off x="289138" y="4240997"/>
            <a:ext cx="5490434" cy="2647949"/>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ea typeface="Montserrat"/>
                <a:cs typeface="Montserrat"/>
                <a:sym typeface="Montserrat"/>
              </a:rPr>
              <a:t>With the growing number of movies each year, users need a recommendation system to find suitable films. Utilizing Natural Language Processing (NLP), the system can analyze movie content and characteristics for more accurate suggestions.</a:t>
            </a:r>
          </a:p>
        </p:txBody>
      </p:sp>
      <p:sp>
        <p:nvSpPr>
          <p:cNvPr name="Freeform 13" id="13"/>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6398783" y="4743450"/>
            <a:ext cx="5490434" cy="742949"/>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ea typeface="Montserrat"/>
                <a:cs typeface="Montserrat"/>
                <a:sym typeface="Montserrat"/>
              </a:rPr>
              <a:t>How to build a content-based movie recommendation system using NLP?</a:t>
            </a:r>
          </a:p>
        </p:txBody>
      </p:sp>
      <p:sp>
        <p:nvSpPr>
          <p:cNvPr name="TextBox 15" id="15"/>
          <p:cNvSpPr txBox="true"/>
          <p:nvPr/>
        </p:nvSpPr>
        <p:spPr>
          <a:xfrm rot="0">
            <a:off x="12508428" y="4240997"/>
            <a:ext cx="5490434" cy="1885949"/>
          </a:xfrm>
          <a:prstGeom prst="rect">
            <a:avLst/>
          </a:prstGeom>
        </p:spPr>
        <p:txBody>
          <a:bodyPr anchor="t" rtlCol="false" tIns="0" lIns="0" bIns="0" rIns="0">
            <a:spAutoFit/>
          </a:bodyPr>
          <a:lstStyle/>
          <a:p>
            <a:pPr algn="ctr">
              <a:lnSpc>
                <a:spcPts val="3000"/>
              </a:lnSpc>
            </a:pPr>
            <a:r>
              <a:rPr lang="en-US" sz="2000">
                <a:solidFill>
                  <a:srgbClr val="FFFFFF"/>
                </a:solidFill>
                <a:latin typeface="Montserrat"/>
                <a:ea typeface="Montserrat"/>
                <a:cs typeface="Montserrat"/>
                <a:sym typeface="Montserrat"/>
              </a:rPr>
              <a:t>Content-based recommendation systems help users find movies more quickly and relevantly, and promote computational efficiency to be applicable in various device conditions.</a:t>
            </a:r>
          </a:p>
        </p:txBody>
      </p:sp>
      <p:sp>
        <p:nvSpPr>
          <p:cNvPr name="TextBox 16" id="16"/>
          <p:cNvSpPr txBox="true"/>
          <p:nvPr/>
        </p:nvSpPr>
        <p:spPr>
          <a:xfrm rot="0">
            <a:off x="1471979" y="3545672"/>
            <a:ext cx="3124752" cy="390525"/>
          </a:xfrm>
          <a:prstGeom prst="rect">
            <a:avLst/>
          </a:prstGeom>
        </p:spPr>
        <p:txBody>
          <a:bodyPr anchor="t" rtlCol="false" tIns="0" lIns="0" bIns="0" rIns="0">
            <a:spAutoFit/>
          </a:bodyPr>
          <a:lstStyle/>
          <a:p>
            <a:pPr algn="ctr">
              <a:lnSpc>
                <a:spcPts val="2850"/>
              </a:lnSpc>
            </a:pPr>
            <a:r>
              <a:rPr lang="en-US" b="true" sz="3000">
                <a:solidFill>
                  <a:srgbClr val="151515"/>
                </a:solidFill>
                <a:latin typeface="Space Mono Bold"/>
                <a:ea typeface="Space Mono Bold"/>
                <a:cs typeface="Space Mono Bold"/>
                <a:sym typeface="Space Mono Bold"/>
              </a:rPr>
              <a:t>BACKGROUND</a:t>
            </a:r>
          </a:p>
        </p:txBody>
      </p:sp>
      <p:sp>
        <p:nvSpPr>
          <p:cNvPr name="TextBox 17" id="17"/>
          <p:cNvSpPr txBox="true"/>
          <p:nvPr/>
        </p:nvSpPr>
        <p:spPr>
          <a:xfrm rot="0">
            <a:off x="7581624" y="3545672"/>
            <a:ext cx="3124752" cy="752475"/>
          </a:xfrm>
          <a:prstGeom prst="rect">
            <a:avLst/>
          </a:prstGeom>
        </p:spPr>
        <p:txBody>
          <a:bodyPr anchor="t" rtlCol="false" tIns="0" lIns="0" bIns="0" rIns="0">
            <a:spAutoFit/>
          </a:bodyPr>
          <a:lstStyle/>
          <a:p>
            <a:pPr algn="ctr">
              <a:lnSpc>
                <a:spcPts val="2850"/>
              </a:lnSpc>
            </a:pPr>
            <a:r>
              <a:rPr lang="en-US" b="true" sz="3000">
                <a:solidFill>
                  <a:srgbClr val="151515"/>
                </a:solidFill>
                <a:latin typeface="Space Mono Bold"/>
                <a:ea typeface="Space Mono Bold"/>
                <a:cs typeface="Space Mono Bold"/>
                <a:sym typeface="Space Mono Bold"/>
              </a:rPr>
              <a:t>PROBLEM STATEMENT</a:t>
            </a:r>
          </a:p>
        </p:txBody>
      </p:sp>
      <p:sp>
        <p:nvSpPr>
          <p:cNvPr name="TextBox 18" id="18"/>
          <p:cNvSpPr txBox="true"/>
          <p:nvPr/>
        </p:nvSpPr>
        <p:spPr>
          <a:xfrm rot="0">
            <a:off x="13691269" y="3545672"/>
            <a:ext cx="3124752" cy="390525"/>
          </a:xfrm>
          <a:prstGeom prst="rect">
            <a:avLst/>
          </a:prstGeom>
        </p:spPr>
        <p:txBody>
          <a:bodyPr anchor="t" rtlCol="false" tIns="0" lIns="0" bIns="0" rIns="0">
            <a:spAutoFit/>
          </a:bodyPr>
          <a:lstStyle/>
          <a:p>
            <a:pPr algn="ctr">
              <a:lnSpc>
                <a:spcPts val="2850"/>
              </a:lnSpc>
            </a:pPr>
            <a:r>
              <a:rPr lang="en-US" b="true" sz="3000">
                <a:solidFill>
                  <a:srgbClr val="151515"/>
                </a:solidFill>
                <a:latin typeface="Space Mono Bold"/>
                <a:ea typeface="Space Mono Bold"/>
                <a:cs typeface="Space Mono Bold"/>
                <a:sym typeface="Space Mono Bold"/>
              </a:rPr>
              <a:t>URGENCY</a:t>
            </a:r>
          </a:p>
        </p:txBody>
      </p:sp>
      <p:sp>
        <p:nvSpPr>
          <p:cNvPr name="TextBox 19" id="19"/>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617007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9926045" y="2160185"/>
            <a:ext cx="7697044" cy="6244227"/>
          </a:xfrm>
          <a:custGeom>
            <a:avLst/>
            <a:gdLst/>
            <a:ahLst/>
            <a:cxnLst/>
            <a:rect r="r" b="b" t="t" l="l"/>
            <a:pathLst>
              <a:path h="6244227" w="7697044">
                <a:moveTo>
                  <a:pt x="0" y="0"/>
                </a:moveTo>
                <a:lnTo>
                  <a:pt x="7697044" y="0"/>
                </a:lnTo>
                <a:lnTo>
                  <a:pt x="7697044" y="6244227"/>
                </a:lnTo>
                <a:lnTo>
                  <a:pt x="0" y="6244227"/>
                </a:lnTo>
                <a:lnTo>
                  <a:pt x="0" y="0"/>
                </a:lnTo>
                <a:close/>
              </a:path>
            </a:pathLst>
          </a:custGeom>
          <a:blipFill>
            <a:blip r:embed="rId4"/>
            <a:stretch>
              <a:fillRect l="0" t="0" r="0" b="0"/>
            </a:stretch>
          </a:blipFill>
        </p:spPr>
      </p:sp>
      <p:grpSp>
        <p:nvGrpSpPr>
          <p:cNvPr name="Group 4" id="4"/>
          <p:cNvGrpSpPr/>
          <p:nvPr/>
        </p:nvGrpSpPr>
        <p:grpSpPr>
          <a:xfrm rot="0">
            <a:off x="-270259" y="0"/>
            <a:ext cx="18558259" cy="1882588"/>
            <a:chOff x="0" y="0"/>
            <a:chExt cx="4887772" cy="495826"/>
          </a:xfrm>
        </p:grpSpPr>
        <p:sp>
          <p:nvSpPr>
            <p:cNvPr name="Freeform 5" id="5"/>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6" id="6"/>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7" id="7"/>
          <p:cNvGrpSpPr/>
          <p:nvPr/>
        </p:nvGrpSpPr>
        <p:grpSpPr>
          <a:xfrm rot="0">
            <a:off x="-270259" y="8404412"/>
            <a:ext cx="18558259" cy="1882588"/>
            <a:chOff x="0" y="0"/>
            <a:chExt cx="4887772" cy="495826"/>
          </a:xfrm>
        </p:grpSpPr>
        <p:sp>
          <p:nvSpPr>
            <p:cNvPr name="Freeform 8" id="8"/>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9" id="9"/>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10" id="10"/>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1" id="11"/>
          <p:cNvSpPr/>
          <p:nvPr/>
        </p:nvSpPr>
        <p:spPr>
          <a:xfrm>
            <a:off x="1353137" y="3618597"/>
            <a:ext cx="7678523" cy="0"/>
          </a:xfrm>
          <a:prstGeom prst="line">
            <a:avLst/>
          </a:prstGeom>
          <a:ln cap="flat" w="38100">
            <a:solidFill>
              <a:srgbClr val="151515"/>
            </a:solidFill>
            <a:prstDash val="solid"/>
            <a:headEnd type="none" len="sm" w="sm"/>
            <a:tailEnd type="none" len="sm" w="sm"/>
          </a:ln>
        </p:spPr>
      </p:sp>
      <p:sp>
        <p:nvSpPr>
          <p:cNvPr name="TextBox 12" id="12"/>
          <p:cNvSpPr txBox="true"/>
          <p:nvPr/>
        </p:nvSpPr>
        <p:spPr>
          <a:xfrm rot="0">
            <a:off x="1313341" y="2522571"/>
            <a:ext cx="8669521" cy="98425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PROJECT GOALS</a:t>
            </a:r>
          </a:p>
        </p:txBody>
      </p:sp>
      <p:sp>
        <p:nvSpPr>
          <p:cNvPr name="TextBox 13" id="13"/>
          <p:cNvSpPr txBox="true"/>
          <p:nvPr/>
        </p:nvSpPr>
        <p:spPr>
          <a:xfrm rot="0">
            <a:off x="1313341" y="3758983"/>
            <a:ext cx="7830659" cy="4171949"/>
          </a:xfrm>
          <a:prstGeom prst="rect">
            <a:avLst/>
          </a:prstGeom>
        </p:spPr>
        <p:txBody>
          <a:bodyPr anchor="t" rtlCol="false" tIns="0" lIns="0" bIns="0" rIns="0">
            <a:spAutoFit/>
          </a:bodyPr>
          <a:lstStyle/>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Data Preprocessing:</a:t>
            </a:r>
            <a:r>
              <a:rPr lang="en-US" sz="2000">
                <a:solidFill>
                  <a:srgbClr val="FFFFFF"/>
                </a:solidFill>
                <a:latin typeface="Montserrat"/>
                <a:ea typeface="Montserrat"/>
                <a:cs typeface="Montserrat"/>
                <a:sym typeface="Montserrat"/>
              </a:rPr>
              <a:t> Clean movie data by processing text, addressing missing values, and selecting relevant columns.</a:t>
            </a:r>
          </a:p>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Feature Extraction: </a:t>
            </a:r>
            <a:r>
              <a:rPr lang="en-US" sz="2000">
                <a:solidFill>
                  <a:srgbClr val="FFFFFF"/>
                </a:solidFill>
                <a:latin typeface="Montserrat"/>
                <a:ea typeface="Montserrat"/>
                <a:cs typeface="Montserrat"/>
                <a:sym typeface="Montserrat"/>
              </a:rPr>
              <a:t>Use TF-IDF to convert text information (overview, genres, cast, crew) into numerical representations.</a:t>
            </a:r>
          </a:p>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Content-Based Recommender System:</a:t>
            </a:r>
            <a:r>
              <a:rPr lang="en-US" sz="2000">
                <a:solidFill>
                  <a:srgbClr val="FFFFFF"/>
                </a:solidFill>
                <a:latin typeface="Montserrat"/>
                <a:ea typeface="Montserrat"/>
                <a:cs typeface="Montserrat"/>
                <a:sym typeface="Montserrat"/>
              </a:rPr>
              <a:t> Calculate movie similarities with Cosine Similarity for recommendations.</a:t>
            </a:r>
          </a:p>
          <a:p>
            <a:pPr algn="l" marL="431805" indent="-215903" lvl="1">
              <a:lnSpc>
                <a:spcPts val="3000"/>
              </a:lnSpc>
              <a:buFont typeface="Arial"/>
              <a:buChar char="•"/>
            </a:pPr>
            <a:r>
              <a:rPr lang="en-US" b="true" sz="2000">
                <a:solidFill>
                  <a:srgbClr val="FFFFFF"/>
                </a:solidFill>
                <a:latin typeface="Montserrat Bold"/>
                <a:ea typeface="Montserrat Bold"/>
                <a:cs typeface="Montserrat Bold"/>
                <a:sym typeface="Montserrat Bold"/>
              </a:rPr>
              <a:t>Optimize Computation:</a:t>
            </a:r>
            <a:r>
              <a:rPr lang="en-US" sz="2000">
                <a:solidFill>
                  <a:srgbClr val="FFFFFF"/>
                </a:solidFill>
                <a:latin typeface="Montserrat"/>
                <a:ea typeface="Montserrat"/>
                <a:cs typeface="Montserrat"/>
                <a:sym typeface="Montserrat"/>
              </a:rPr>
              <a:t> Use a random subset of data for similarity calculations to maintain efficiency with large datasets.</a:t>
            </a:r>
          </a:p>
        </p:txBody>
      </p:sp>
      <p:sp>
        <p:nvSpPr>
          <p:cNvPr name="TextBox 14" id="14"/>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5" id="15"/>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9" tooltip="https://github.com/mfakhriazhar"/>
              </a:rPr>
              <a:t> https://github.com/mfakhriazhar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270259"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6984317" y="574675"/>
            <a:ext cx="4319367" cy="98425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ROADMAP</a:t>
            </a:r>
          </a:p>
        </p:txBody>
      </p:sp>
      <p:grpSp>
        <p:nvGrpSpPr>
          <p:cNvPr name="Group 11" id="11"/>
          <p:cNvGrpSpPr/>
          <p:nvPr/>
        </p:nvGrpSpPr>
        <p:grpSpPr>
          <a:xfrm rot="0">
            <a:off x="248034" y="2057400"/>
            <a:ext cx="3702930" cy="3086100"/>
            <a:chOff x="0" y="0"/>
            <a:chExt cx="4937239" cy="4114800"/>
          </a:xfrm>
        </p:grpSpPr>
        <p:grpSp>
          <p:nvGrpSpPr>
            <p:cNvPr name="Group 12" id="12"/>
            <p:cNvGrpSpPr/>
            <p:nvPr/>
          </p:nvGrpSpPr>
          <p:grpSpPr>
            <a:xfrm rot="0">
              <a:off x="131" y="0"/>
              <a:ext cx="4936978" cy="4114800"/>
              <a:chOff x="0" y="0"/>
              <a:chExt cx="975206" cy="812800"/>
            </a:xfrm>
          </p:grpSpPr>
          <p:sp>
            <p:nvSpPr>
              <p:cNvPr name="Freeform 13" id="13"/>
              <p:cNvSpPr/>
              <p:nvPr/>
            </p:nvSpPr>
            <p:spPr>
              <a:xfrm flipH="false" flipV="false" rot="0">
                <a:off x="0" y="0"/>
                <a:ext cx="975205" cy="812800"/>
              </a:xfrm>
              <a:custGeom>
                <a:avLst/>
                <a:gdLst/>
                <a:ahLst/>
                <a:cxnLst/>
                <a:rect r="r" b="b" t="t" l="l"/>
                <a:pathLst>
                  <a:path h="812800" w="975205">
                    <a:moveTo>
                      <a:pt x="106634" y="0"/>
                    </a:moveTo>
                    <a:lnTo>
                      <a:pt x="868571" y="0"/>
                    </a:lnTo>
                    <a:cubicBezTo>
                      <a:pt x="927464" y="0"/>
                      <a:pt x="975205" y="47742"/>
                      <a:pt x="975205" y="106634"/>
                    </a:cubicBezTo>
                    <a:lnTo>
                      <a:pt x="975205" y="706166"/>
                    </a:lnTo>
                    <a:cubicBezTo>
                      <a:pt x="975205" y="765058"/>
                      <a:pt x="927464" y="812800"/>
                      <a:pt x="868571" y="812800"/>
                    </a:cubicBezTo>
                    <a:lnTo>
                      <a:pt x="106634" y="812800"/>
                    </a:lnTo>
                    <a:cubicBezTo>
                      <a:pt x="47742" y="812800"/>
                      <a:pt x="0" y="765058"/>
                      <a:pt x="0" y="706166"/>
                    </a:cubicBezTo>
                    <a:lnTo>
                      <a:pt x="0" y="106634"/>
                    </a:lnTo>
                    <a:cubicBezTo>
                      <a:pt x="0" y="47742"/>
                      <a:pt x="47742" y="0"/>
                      <a:pt x="106634" y="0"/>
                    </a:cubicBezTo>
                    <a:close/>
                  </a:path>
                </a:pathLst>
              </a:custGeom>
              <a:solidFill>
                <a:srgbClr val="FFFFFF"/>
              </a:solidFill>
              <a:ln w="47625" cap="rnd">
                <a:solidFill>
                  <a:srgbClr val="000000"/>
                </a:solidFill>
                <a:prstDash val="solid"/>
                <a:round/>
              </a:ln>
            </p:spPr>
          </p:sp>
          <p:sp>
            <p:nvSpPr>
              <p:cNvPr name="TextBox 14" id="14"/>
              <p:cNvSpPr txBox="true"/>
              <p:nvPr/>
            </p:nvSpPr>
            <p:spPr>
              <a:xfrm>
                <a:off x="0" y="0"/>
                <a:ext cx="975206" cy="812800"/>
              </a:xfrm>
              <a:prstGeom prst="rect">
                <a:avLst/>
              </a:prstGeom>
            </p:spPr>
            <p:txBody>
              <a:bodyPr anchor="ctr" rtlCol="false" tIns="50800" lIns="50800" bIns="50800" rIns="50800"/>
              <a:lstStyle/>
              <a:p>
                <a:pPr algn="ctr">
                  <a:lnSpc>
                    <a:spcPts val="2157"/>
                  </a:lnSpc>
                </a:pPr>
              </a:p>
            </p:txBody>
          </p:sp>
        </p:grpSp>
        <p:sp>
          <p:nvSpPr>
            <p:cNvPr name="TextBox 15" id="15"/>
            <p:cNvSpPr txBox="true"/>
            <p:nvPr/>
          </p:nvSpPr>
          <p:spPr>
            <a:xfrm rot="0">
              <a:off x="341287" y="1246427"/>
              <a:ext cx="4254666" cy="2495549"/>
            </a:xfrm>
            <a:prstGeom prst="rect">
              <a:avLst/>
            </a:prstGeom>
          </p:spPr>
          <p:txBody>
            <a:bodyPr anchor="t" rtlCol="false" tIns="0" lIns="0" bIns="0" rIns="0">
              <a:spAutoFit/>
            </a:bodyPr>
            <a:lstStyle/>
            <a:p>
              <a:pPr algn="ctr">
                <a:lnSpc>
                  <a:spcPts val="3000"/>
                </a:lnSpc>
              </a:pPr>
              <a:r>
                <a:rPr lang="en-US" sz="2000">
                  <a:solidFill>
                    <a:srgbClr val="000000"/>
                  </a:solidFill>
                  <a:latin typeface="Montserrat"/>
                  <a:ea typeface="Montserrat"/>
                  <a:cs typeface="Montserrat"/>
                  <a:sym typeface="Montserrat"/>
                </a:rPr>
                <a:t>Unde</a:t>
              </a:r>
              <a:r>
                <a:rPr lang="en-US" sz="2000">
                  <a:solidFill>
                    <a:srgbClr val="000000"/>
                  </a:solidFill>
                  <a:latin typeface="Montserrat"/>
                  <a:ea typeface="Montserrat"/>
                  <a:cs typeface="Montserrat"/>
                  <a:sym typeface="Montserrat"/>
                </a:rPr>
                <a:t>rstand the data structure and identify relevant fields for the recommendation system.</a:t>
              </a:r>
            </a:p>
          </p:txBody>
        </p:sp>
        <p:sp>
          <p:nvSpPr>
            <p:cNvPr name="AutoShape 16" id="16"/>
            <p:cNvSpPr/>
            <p:nvPr/>
          </p:nvSpPr>
          <p:spPr>
            <a:xfrm>
              <a:off x="131" y="813678"/>
              <a:ext cx="4936978" cy="25400"/>
            </a:xfrm>
            <a:prstGeom prst="line">
              <a:avLst/>
            </a:prstGeom>
            <a:ln cap="flat" w="50800">
              <a:solidFill>
                <a:srgbClr val="000000"/>
              </a:solidFill>
              <a:prstDash val="solid"/>
              <a:headEnd type="none" len="sm" w="sm"/>
              <a:tailEnd type="none" len="sm" w="sm"/>
            </a:ln>
          </p:spPr>
        </p:sp>
        <p:sp>
          <p:nvSpPr>
            <p:cNvPr name="TextBox 17" id="17"/>
            <p:cNvSpPr txBox="true"/>
            <p:nvPr/>
          </p:nvSpPr>
          <p:spPr>
            <a:xfrm rot="0">
              <a:off x="504572" y="350130"/>
              <a:ext cx="3928095" cy="463549"/>
            </a:xfrm>
            <a:prstGeom prst="rect">
              <a:avLst/>
            </a:prstGeom>
          </p:spPr>
          <p:txBody>
            <a:bodyPr anchor="t" rtlCol="false" tIns="0" lIns="0" bIns="0" rIns="0">
              <a:spAutoFit/>
            </a:bodyPr>
            <a:lstStyle/>
            <a:p>
              <a:pPr algn="ctr">
                <a:lnSpc>
                  <a:spcPts val="3000"/>
                </a:lnSpc>
              </a:pPr>
              <a:r>
                <a:rPr lang="en-US" sz="2000" b="true">
                  <a:solidFill>
                    <a:srgbClr val="000000"/>
                  </a:solidFill>
                  <a:latin typeface="Montserrat Bold"/>
                  <a:ea typeface="Montserrat Bold"/>
                  <a:cs typeface="Montserrat Bold"/>
                  <a:sym typeface="Montserrat Bold"/>
                </a:rPr>
                <a:t>Data Understanding</a:t>
              </a:r>
            </a:p>
          </p:txBody>
        </p:sp>
      </p:grpSp>
      <p:grpSp>
        <p:nvGrpSpPr>
          <p:cNvPr name="Group 18" id="18"/>
          <p:cNvGrpSpPr/>
          <p:nvPr/>
        </p:nvGrpSpPr>
        <p:grpSpPr>
          <a:xfrm rot="0">
            <a:off x="4754720" y="2057400"/>
            <a:ext cx="3702930" cy="3086100"/>
            <a:chOff x="0" y="0"/>
            <a:chExt cx="4937239" cy="4114800"/>
          </a:xfrm>
        </p:grpSpPr>
        <p:grpSp>
          <p:nvGrpSpPr>
            <p:cNvPr name="Group 19" id="19"/>
            <p:cNvGrpSpPr/>
            <p:nvPr/>
          </p:nvGrpSpPr>
          <p:grpSpPr>
            <a:xfrm rot="0">
              <a:off x="131" y="0"/>
              <a:ext cx="4936978" cy="4114800"/>
              <a:chOff x="0" y="0"/>
              <a:chExt cx="975206" cy="812800"/>
            </a:xfrm>
          </p:grpSpPr>
          <p:sp>
            <p:nvSpPr>
              <p:cNvPr name="Freeform 20" id="20"/>
              <p:cNvSpPr/>
              <p:nvPr/>
            </p:nvSpPr>
            <p:spPr>
              <a:xfrm flipH="false" flipV="false" rot="0">
                <a:off x="0" y="0"/>
                <a:ext cx="975205" cy="812800"/>
              </a:xfrm>
              <a:custGeom>
                <a:avLst/>
                <a:gdLst/>
                <a:ahLst/>
                <a:cxnLst/>
                <a:rect r="r" b="b" t="t" l="l"/>
                <a:pathLst>
                  <a:path h="812800" w="975205">
                    <a:moveTo>
                      <a:pt x="106634" y="0"/>
                    </a:moveTo>
                    <a:lnTo>
                      <a:pt x="868571" y="0"/>
                    </a:lnTo>
                    <a:cubicBezTo>
                      <a:pt x="927464" y="0"/>
                      <a:pt x="975205" y="47742"/>
                      <a:pt x="975205" y="106634"/>
                    </a:cubicBezTo>
                    <a:lnTo>
                      <a:pt x="975205" y="706166"/>
                    </a:lnTo>
                    <a:cubicBezTo>
                      <a:pt x="975205" y="765058"/>
                      <a:pt x="927464" y="812800"/>
                      <a:pt x="868571" y="812800"/>
                    </a:cubicBezTo>
                    <a:lnTo>
                      <a:pt x="106634" y="812800"/>
                    </a:lnTo>
                    <a:cubicBezTo>
                      <a:pt x="47742" y="812800"/>
                      <a:pt x="0" y="765058"/>
                      <a:pt x="0" y="706166"/>
                    </a:cubicBezTo>
                    <a:lnTo>
                      <a:pt x="0" y="106634"/>
                    </a:lnTo>
                    <a:cubicBezTo>
                      <a:pt x="0" y="47742"/>
                      <a:pt x="47742" y="0"/>
                      <a:pt x="106634" y="0"/>
                    </a:cubicBezTo>
                    <a:close/>
                  </a:path>
                </a:pathLst>
              </a:custGeom>
              <a:solidFill>
                <a:srgbClr val="FFFFFF"/>
              </a:solidFill>
              <a:ln w="47625" cap="rnd">
                <a:solidFill>
                  <a:srgbClr val="000000"/>
                </a:solidFill>
                <a:prstDash val="solid"/>
                <a:round/>
              </a:ln>
            </p:spPr>
          </p:sp>
          <p:sp>
            <p:nvSpPr>
              <p:cNvPr name="TextBox 21" id="21"/>
              <p:cNvSpPr txBox="true"/>
              <p:nvPr/>
            </p:nvSpPr>
            <p:spPr>
              <a:xfrm>
                <a:off x="0" y="0"/>
                <a:ext cx="975206" cy="812800"/>
              </a:xfrm>
              <a:prstGeom prst="rect">
                <a:avLst/>
              </a:prstGeom>
            </p:spPr>
            <p:txBody>
              <a:bodyPr anchor="ctr" rtlCol="false" tIns="50800" lIns="50800" bIns="50800" rIns="50800"/>
              <a:lstStyle/>
              <a:p>
                <a:pPr algn="ctr">
                  <a:lnSpc>
                    <a:spcPts val="2157"/>
                  </a:lnSpc>
                </a:pPr>
              </a:p>
            </p:txBody>
          </p:sp>
        </p:grpSp>
        <p:sp>
          <p:nvSpPr>
            <p:cNvPr name="TextBox 22" id="22"/>
            <p:cNvSpPr txBox="true"/>
            <p:nvPr/>
          </p:nvSpPr>
          <p:spPr>
            <a:xfrm rot="0">
              <a:off x="341287" y="1246427"/>
              <a:ext cx="4254666" cy="2495549"/>
            </a:xfrm>
            <a:prstGeom prst="rect">
              <a:avLst/>
            </a:prstGeom>
          </p:spPr>
          <p:txBody>
            <a:bodyPr anchor="t" rtlCol="false" tIns="0" lIns="0" bIns="0" rIns="0">
              <a:spAutoFit/>
            </a:bodyPr>
            <a:lstStyle/>
            <a:p>
              <a:pPr algn="ctr">
                <a:lnSpc>
                  <a:spcPts val="3000"/>
                </a:lnSpc>
              </a:pPr>
              <a:r>
                <a:rPr lang="en-US" sz="2000">
                  <a:solidFill>
                    <a:srgbClr val="000000"/>
                  </a:solidFill>
                  <a:latin typeface="Montserrat"/>
                  <a:ea typeface="Montserrat"/>
                  <a:cs typeface="Montserrat"/>
                  <a:sym typeface="Montserrat"/>
                </a:rPr>
                <a:t>Me</a:t>
              </a:r>
              <a:r>
                <a:rPr lang="en-US" sz="2000">
                  <a:solidFill>
                    <a:srgbClr val="000000"/>
                  </a:solidFill>
                  <a:latin typeface="Montserrat"/>
                  <a:ea typeface="Montserrat"/>
                  <a:cs typeface="Montserrat"/>
                  <a:sym typeface="Montserrat"/>
                </a:rPr>
                <a:t>rging datasets, preparing important text columns for NLP, cleaning and parsing columns.</a:t>
              </a:r>
            </a:p>
          </p:txBody>
        </p:sp>
        <p:sp>
          <p:nvSpPr>
            <p:cNvPr name="AutoShape 23" id="23"/>
            <p:cNvSpPr/>
            <p:nvPr/>
          </p:nvSpPr>
          <p:spPr>
            <a:xfrm>
              <a:off x="131" y="813678"/>
              <a:ext cx="4936978" cy="25400"/>
            </a:xfrm>
            <a:prstGeom prst="line">
              <a:avLst/>
            </a:prstGeom>
            <a:ln cap="flat" w="50800">
              <a:solidFill>
                <a:srgbClr val="000000"/>
              </a:solidFill>
              <a:prstDash val="solid"/>
              <a:headEnd type="none" len="sm" w="sm"/>
              <a:tailEnd type="none" len="sm" w="sm"/>
            </a:ln>
          </p:spPr>
        </p:sp>
        <p:sp>
          <p:nvSpPr>
            <p:cNvPr name="TextBox 24" id="24"/>
            <p:cNvSpPr txBox="true"/>
            <p:nvPr/>
          </p:nvSpPr>
          <p:spPr>
            <a:xfrm rot="0">
              <a:off x="504572" y="350130"/>
              <a:ext cx="3928095" cy="463549"/>
            </a:xfrm>
            <a:prstGeom prst="rect">
              <a:avLst/>
            </a:prstGeom>
          </p:spPr>
          <p:txBody>
            <a:bodyPr anchor="t" rtlCol="false" tIns="0" lIns="0" bIns="0" rIns="0">
              <a:spAutoFit/>
            </a:bodyPr>
            <a:lstStyle/>
            <a:p>
              <a:pPr algn="ctr">
                <a:lnSpc>
                  <a:spcPts val="3000"/>
                </a:lnSpc>
              </a:pPr>
              <a:r>
                <a:rPr lang="en-US" sz="2000" b="true">
                  <a:solidFill>
                    <a:srgbClr val="000000"/>
                  </a:solidFill>
                  <a:latin typeface="Montserrat Bold"/>
                  <a:ea typeface="Montserrat Bold"/>
                  <a:cs typeface="Montserrat Bold"/>
                  <a:sym typeface="Montserrat Bold"/>
                </a:rPr>
                <a:t>Data Preprocessing</a:t>
              </a:r>
            </a:p>
          </p:txBody>
        </p:sp>
      </p:grpSp>
      <p:grpSp>
        <p:nvGrpSpPr>
          <p:cNvPr name="Group 25" id="25"/>
          <p:cNvGrpSpPr/>
          <p:nvPr/>
        </p:nvGrpSpPr>
        <p:grpSpPr>
          <a:xfrm rot="0">
            <a:off x="9410749" y="2057400"/>
            <a:ext cx="3702930" cy="3086100"/>
            <a:chOff x="0" y="0"/>
            <a:chExt cx="4937239" cy="4114800"/>
          </a:xfrm>
        </p:grpSpPr>
        <p:grpSp>
          <p:nvGrpSpPr>
            <p:cNvPr name="Group 26" id="26"/>
            <p:cNvGrpSpPr/>
            <p:nvPr/>
          </p:nvGrpSpPr>
          <p:grpSpPr>
            <a:xfrm rot="0">
              <a:off x="131" y="0"/>
              <a:ext cx="4936978" cy="4114800"/>
              <a:chOff x="0" y="0"/>
              <a:chExt cx="975206" cy="812800"/>
            </a:xfrm>
          </p:grpSpPr>
          <p:sp>
            <p:nvSpPr>
              <p:cNvPr name="Freeform 27" id="27"/>
              <p:cNvSpPr/>
              <p:nvPr/>
            </p:nvSpPr>
            <p:spPr>
              <a:xfrm flipH="false" flipV="false" rot="0">
                <a:off x="0" y="0"/>
                <a:ext cx="975205" cy="812800"/>
              </a:xfrm>
              <a:custGeom>
                <a:avLst/>
                <a:gdLst/>
                <a:ahLst/>
                <a:cxnLst/>
                <a:rect r="r" b="b" t="t" l="l"/>
                <a:pathLst>
                  <a:path h="812800" w="975205">
                    <a:moveTo>
                      <a:pt x="106634" y="0"/>
                    </a:moveTo>
                    <a:lnTo>
                      <a:pt x="868571" y="0"/>
                    </a:lnTo>
                    <a:cubicBezTo>
                      <a:pt x="927464" y="0"/>
                      <a:pt x="975205" y="47742"/>
                      <a:pt x="975205" y="106634"/>
                    </a:cubicBezTo>
                    <a:lnTo>
                      <a:pt x="975205" y="706166"/>
                    </a:lnTo>
                    <a:cubicBezTo>
                      <a:pt x="975205" y="765058"/>
                      <a:pt x="927464" y="812800"/>
                      <a:pt x="868571" y="812800"/>
                    </a:cubicBezTo>
                    <a:lnTo>
                      <a:pt x="106634" y="812800"/>
                    </a:lnTo>
                    <a:cubicBezTo>
                      <a:pt x="47742" y="812800"/>
                      <a:pt x="0" y="765058"/>
                      <a:pt x="0" y="706166"/>
                    </a:cubicBezTo>
                    <a:lnTo>
                      <a:pt x="0" y="106634"/>
                    </a:lnTo>
                    <a:cubicBezTo>
                      <a:pt x="0" y="47742"/>
                      <a:pt x="47742" y="0"/>
                      <a:pt x="106634" y="0"/>
                    </a:cubicBezTo>
                    <a:close/>
                  </a:path>
                </a:pathLst>
              </a:custGeom>
              <a:solidFill>
                <a:srgbClr val="FFFFFF"/>
              </a:solidFill>
              <a:ln w="47625" cap="rnd">
                <a:solidFill>
                  <a:srgbClr val="000000"/>
                </a:solidFill>
                <a:prstDash val="solid"/>
                <a:round/>
              </a:ln>
            </p:spPr>
          </p:sp>
          <p:sp>
            <p:nvSpPr>
              <p:cNvPr name="TextBox 28" id="28"/>
              <p:cNvSpPr txBox="true"/>
              <p:nvPr/>
            </p:nvSpPr>
            <p:spPr>
              <a:xfrm>
                <a:off x="0" y="0"/>
                <a:ext cx="975206" cy="812800"/>
              </a:xfrm>
              <a:prstGeom prst="rect">
                <a:avLst/>
              </a:prstGeom>
            </p:spPr>
            <p:txBody>
              <a:bodyPr anchor="ctr" rtlCol="false" tIns="50800" lIns="50800" bIns="50800" rIns="50800"/>
              <a:lstStyle/>
              <a:p>
                <a:pPr algn="ctr">
                  <a:lnSpc>
                    <a:spcPts val="2157"/>
                  </a:lnSpc>
                </a:pPr>
              </a:p>
            </p:txBody>
          </p:sp>
        </p:grpSp>
        <p:sp>
          <p:nvSpPr>
            <p:cNvPr name="TextBox 29" id="29"/>
            <p:cNvSpPr txBox="true"/>
            <p:nvPr/>
          </p:nvSpPr>
          <p:spPr>
            <a:xfrm rot="0">
              <a:off x="341287" y="1246427"/>
              <a:ext cx="4254666" cy="1479549"/>
            </a:xfrm>
            <a:prstGeom prst="rect">
              <a:avLst/>
            </a:prstGeom>
          </p:spPr>
          <p:txBody>
            <a:bodyPr anchor="t" rtlCol="false" tIns="0" lIns="0" bIns="0" rIns="0">
              <a:spAutoFit/>
            </a:bodyPr>
            <a:lstStyle/>
            <a:p>
              <a:pPr algn="ctr">
                <a:lnSpc>
                  <a:spcPts val="3000"/>
                </a:lnSpc>
              </a:pPr>
              <a:r>
                <a:rPr lang="en-US" sz="2000">
                  <a:solidFill>
                    <a:srgbClr val="000000"/>
                  </a:solidFill>
                  <a:latin typeface="Montserrat"/>
                  <a:ea typeface="Montserrat"/>
                  <a:cs typeface="Montserrat"/>
                  <a:sym typeface="Montserrat"/>
                </a:rPr>
                <a:t>Combin</a:t>
              </a:r>
              <a:r>
                <a:rPr lang="en-US" sz="2000">
                  <a:solidFill>
                    <a:srgbClr val="000000"/>
                  </a:solidFill>
                  <a:latin typeface="Montserrat"/>
                  <a:ea typeface="Montserrat"/>
                  <a:cs typeface="Montserrat"/>
                  <a:sym typeface="Montserrat"/>
                </a:rPr>
                <a:t>e key features and perform Text preprocessing.</a:t>
              </a:r>
            </a:p>
          </p:txBody>
        </p:sp>
        <p:sp>
          <p:nvSpPr>
            <p:cNvPr name="AutoShape 30" id="30"/>
            <p:cNvSpPr/>
            <p:nvPr/>
          </p:nvSpPr>
          <p:spPr>
            <a:xfrm>
              <a:off x="131" y="813678"/>
              <a:ext cx="4936978" cy="25400"/>
            </a:xfrm>
            <a:prstGeom prst="line">
              <a:avLst/>
            </a:prstGeom>
            <a:ln cap="flat" w="50800">
              <a:solidFill>
                <a:srgbClr val="000000"/>
              </a:solidFill>
              <a:prstDash val="solid"/>
              <a:headEnd type="none" len="sm" w="sm"/>
              <a:tailEnd type="none" len="sm" w="sm"/>
            </a:ln>
          </p:spPr>
        </p:sp>
        <p:sp>
          <p:nvSpPr>
            <p:cNvPr name="TextBox 31" id="31"/>
            <p:cNvSpPr txBox="true"/>
            <p:nvPr/>
          </p:nvSpPr>
          <p:spPr>
            <a:xfrm rot="0">
              <a:off x="504572" y="350130"/>
              <a:ext cx="3928095" cy="463549"/>
            </a:xfrm>
            <a:prstGeom prst="rect">
              <a:avLst/>
            </a:prstGeom>
          </p:spPr>
          <p:txBody>
            <a:bodyPr anchor="t" rtlCol="false" tIns="0" lIns="0" bIns="0" rIns="0">
              <a:spAutoFit/>
            </a:bodyPr>
            <a:lstStyle/>
            <a:p>
              <a:pPr algn="ctr">
                <a:lnSpc>
                  <a:spcPts val="3000"/>
                </a:lnSpc>
              </a:pPr>
              <a:r>
                <a:rPr lang="en-US" sz="2000" b="true">
                  <a:solidFill>
                    <a:srgbClr val="000000"/>
                  </a:solidFill>
                  <a:latin typeface="Montserrat Bold"/>
                  <a:ea typeface="Montserrat Bold"/>
                  <a:cs typeface="Montserrat Bold"/>
                  <a:sym typeface="Montserrat Bold"/>
                </a:rPr>
                <a:t>Feature Engineering</a:t>
              </a:r>
            </a:p>
          </p:txBody>
        </p:sp>
      </p:grpSp>
      <p:grpSp>
        <p:nvGrpSpPr>
          <p:cNvPr name="Group 32" id="32"/>
          <p:cNvGrpSpPr/>
          <p:nvPr/>
        </p:nvGrpSpPr>
        <p:grpSpPr>
          <a:xfrm rot="0">
            <a:off x="14066777" y="2057400"/>
            <a:ext cx="3702930" cy="3086100"/>
            <a:chOff x="0" y="0"/>
            <a:chExt cx="4937239" cy="4114800"/>
          </a:xfrm>
        </p:grpSpPr>
        <p:grpSp>
          <p:nvGrpSpPr>
            <p:cNvPr name="Group 33" id="33"/>
            <p:cNvGrpSpPr/>
            <p:nvPr/>
          </p:nvGrpSpPr>
          <p:grpSpPr>
            <a:xfrm rot="0">
              <a:off x="131" y="0"/>
              <a:ext cx="4936978" cy="4114800"/>
              <a:chOff x="0" y="0"/>
              <a:chExt cx="975206" cy="812800"/>
            </a:xfrm>
          </p:grpSpPr>
          <p:sp>
            <p:nvSpPr>
              <p:cNvPr name="Freeform 34" id="34"/>
              <p:cNvSpPr/>
              <p:nvPr/>
            </p:nvSpPr>
            <p:spPr>
              <a:xfrm flipH="false" flipV="false" rot="0">
                <a:off x="0" y="0"/>
                <a:ext cx="975205" cy="812800"/>
              </a:xfrm>
              <a:custGeom>
                <a:avLst/>
                <a:gdLst/>
                <a:ahLst/>
                <a:cxnLst/>
                <a:rect r="r" b="b" t="t" l="l"/>
                <a:pathLst>
                  <a:path h="812800" w="975205">
                    <a:moveTo>
                      <a:pt x="106634" y="0"/>
                    </a:moveTo>
                    <a:lnTo>
                      <a:pt x="868571" y="0"/>
                    </a:lnTo>
                    <a:cubicBezTo>
                      <a:pt x="927464" y="0"/>
                      <a:pt x="975205" y="47742"/>
                      <a:pt x="975205" y="106634"/>
                    </a:cubicBezTo>
                    <a:lnTo>
                      <a:pt x="975205" y="706166"/>
                    </a:lnTo>
                    <a:cubicBezTo>
                      <a:pt x="975205" y="765058"/>
                      <a:pt x="927464" y="812800"/>
                      <a:pt x="868571" y="812800"/>
                    </a:cubicBezTo>
                    <a:lnTo>
                      <a:pt x="106634" y="812800"/>
                    </a:lnTo>
                    <a:cubicBezTo>
                      <a:pt x="47742" y="812800"/>
                      <a:pt x="0" y="765058"/>
                      <a:pt x="0" y="706166"/>
                    </a:cubicBezTo>
                    <a:lnTo>
                      <a:pt x="0" y="106634"/>
                    </a:lnTo>
                    <a:cubicBezTo>
                      <a:pt x="0" y="47742"/>
                      <a:pt x="47742" y="0"/>
                      <a:pt x="106634" y="0"/>
                    </a:cubicBezTo>
                    <a:close/>
                  </a:path>
                </a:pathLst>
              </a:custGeom>
              <a:solidFill>
                <a:srgbClr val="FFFFFF"/>
              </a:solidFill>
              <a:ln w="47625" cap="rnd">
                <a:solidFill>
                  <a:srgbClr val="000000"/>
                </a:solidFill>
                <a:prstDash val="solid"/>
                <a:round/>
              </a:ln>
            </p:spPr>
          </p:sp>
          <p:sp>
            <p:nvSpPr>
              <p:cNvPr name="TextBox 35" id="35"/>
              <p:cNvSpPr txBox="true"/>
              <p:nvPr/>
            </p:nvSpPr>
            <p:spPr>
              <a:xfrm>
                <a:off x="0" y="0"/>
                <a:ext cx="975206" cy="812800"/>
              </a:xfrm>
              <a:prstGeom prst="rect">
                <a:avLst/>
              </a:prstGeom>
            </p:spPr>
            <p:txBody>
              <a:bodyPr anchor="ctr" rtlCol="false" tIns="50800" lIns="50800" bIns="50800" rIns="50800"/>
              <a:lstStyle/>
              <a:p>
                <a:pPr algn="ctr">
                  <a:lnSpc>
                    <a:spcPts val="2157"/>
                  </a:lnSpc>
                </a:pPr>
              </a:p>
            </p:txBody>
          </p:sp>
        </p:grpSp>
        <p:sp>
          <p:nvSpPr>
            <p:cNvPr name="TextBox 36" id="36"/>
            <p:cNvSpPr txBox="true"/>
            <p:nvPr/>
          </p:nvSpPr>
          <p:spPr>
            <a:xfrm rot="0">
              <a:off x="341287" y="1246427"/>
              <a:ext cx="4254666" cy="1479549"/>
            </a:xfrm>
            <a:prstGeom prst="rect">
              <a:avLst/>
            </a:prstGeom>
          </p:spPr>
          <p:txBody>
            <a:bodyPr anchor="t" rtlCol="false" tIns="0" lIns="0" bIns="0" rIns="0">
              <a:spAutoFit/>
            </a:bodyPr>
            <a:lstStyle/>
            <a:p>
              <a:pPr algn="ctr">
                <a:lnSpc>
                  <a:spcPts val="3000"/>
                </a:lnSpc>
              </a:pPr>
              <a:r>
                <a:rPr lang="en-US" sz="2000">
                  <a:solidFill>
                    <a:srgbClr val="000000"/>
                  </a:solidFill>
                  <a:latin typeface="Montserrat"/>
                  <a:ea typeface="Montserrat"/>
                  <a:cs typeface="Montserrat"/>
                  <a:sym typeface="Montserrat"/>
                </a:rPr>
                <a:t>Us</a:t>
              </a:r>
              <a:r>
                <a:rPr lang="en-US" sz="2000">
                  <a:solidFill>
                    <a:srgbClr val="000000"/>
                  </a:solidFill>
                  <a:latin typeface="Montserrat"/>
                  <a:ea typeface="Montserrat"/>
                  <a:cs typeface="Montserrat"/>
                  <a:sym typeface="Montserrat"/>
                </a:rPr>
                <a:t>ing TF-IDF Vectorizer to convert text into numeric vectors.</a:t>
              </a:r>
            </a:p>
          </p:txBody>
        </p:sp>
        <p:sp>
          <p:nvSpPr>
            <p:cNvPr name="AutoShape 37" id="37"/>
            <p:cNvSpPr/>
            <p:nvPr/>
          </p:nvSpPr>
          <p:spPr>
            <a:xfrm>
              <a:off x="131" y="813678"/>
              <a:ext cx="4936978" cy="25400"/>
            </a:xfrm>
            <a:prstGeom prst="line">
              <a:avLst/>
            </a:prstGeom>
            <a:ln cap="flat" w="50800">
              <a:solidFill>
                <a:srgbClr val="000000"/>
              </a:solidFill>
              <a:prstDash val="solid"/>
              <a:headEnd type="none" len="sm" w="sm"/>
              <a:tailEnd type="none" len="sm" w="sm"/>
            </a:ln>
          </p:spPr>
        </p:sp>
        <p:sp>
          <p:nvSpPr>
            <p:cNvPr name="TextBox 38" id="38"/>
            <p:cNvSpPr txBox="true"/>
            <p:nvPr/>
          </p:nvSpPr>
          <p:spPr>
            <a:xfrm rot="0">
              <a:off x="504572" y="350130"/>
              <a:ext cx="3928095" cy="463549"/>
            </a:xfrm>
            <a:prstGeom prst="rect">
              <a:avLst/>
            </a:prstGeom>
          </p:spPr>
          <p:txBody>
            <a:bodyPr anchor="t" rtlCol="false" tIns="0" lIns="0" bIns="0" rIns="0">
              <a:spAutoFit/>
            </a:bodyPr>
            <a:lstStyle/>
            <a:p>
              <a:pPr algn="ctr">
                <a:lnSpc>
                  <a:spcPts val="3000"/>
                </a:lnSpc>
              </a:pPr>
              <a:r>
                <a:rPr lang="en-US" sz="2000" b="true">
                  <a:solidFill>
                    <a:srgbClr val="000000"/>
                  </a:solidFill>
                  <a:latin typeface="Montserrat Bold"/>
                  <a:ea typeface="Montserrat Bold"/>
                  <a:cs typeface="Montserrat Bold"/>
                  <a:sym typeface="Montserrat Bold"/>
                </a:rPr>
                <a:t>Text Vectorization</a:t>
              </a:r>
            </a:p>
          </p:txBody>
        </p:sp>
      </p:grpSp>
      <p:grpSp>
        <p:nvGrpSpPr>
          <p:cNvPr name="Group 39" id="39"/>
          <p:cNvGrpSpPr/>
          <p:nvPr/>
        </p:nvGrpSpPr>
        <p:grpSpPr>
          <a:xfrm rot="0">
            <a:off x="2532409" y="5230906"/>
            <a:ext cx="3702930" cy="3086100"/>
            <a:chOff x="0" y="0"/>
            <a:chExt cx="4937239" cy="4114800"/>
          </a:xfrm>
        </p:grpSpPr>
        <p:grpSp>
          <p:nvGrpSpPr>
            <p:cNvPr name="Group 40" id="40"/>
            <p:cNvGrpSpPr/>
            <p:nvPr/>
          </p:nvGrpSpPr>
          <p:grpSpPr>
            <a:xfrm rot="0">
              <a:off x="131" y="0"/>
              <a:ext cx="4936978" cy="4114800"/>
              <a:chOff x="0" y="0"/>
              <a:chExt cx="975206" cy="812800"/>
            </a:xfrm>
          </p:grpSpPr>
          <p:sp>
            <p:nvSpPr>
              <p:cNvPr name="Freeform 41" id="41"/>
              <p:cNvSpPr/>
              <p:nvPr/>
            </p:nvSpPr>
            <p:spPr>
              <a:xfrm flipH="false" flipV="false" rot="0">
                <a:off x="0" y="0"/>
                <a:ext cx="975205" cy="812800"/>
              </a:xfrm>
              <a:custGeom>
                <a:avLst/>
                <a:gdLst/>
                <a:ahLst/>
                <a:cxnLst/>
                <a:rect r="r" b="b" t="t" l="l"/>
                <a:pathLst>
                  <a:path h="812800" w="975205">
                    <a:moveTo>
                      <a:pt x="106634" y="0"/>
                    </a:moveTo>
                    <a:lnTo>
                      <a:pt x="868571" y="0"/>
                    </a:lnTo>
                    <a:cubicBezTo>
                      <a:pt x="927464" y="0"/>
                      <a:pt x="975205" y="47742"/>
                      <a:pt x="975205" y="106634"/>
                    </a:cubicBezTo>
                    <a:lnTo>
                      <a:pt x="975205" y="706166"/>
                    </a:lnTo>
                    <a:cubicBezTo>
                      <a:pt x="975205" y="765058"/>
                      <a:pt x="927464" y="812800"/>
                      <a:pt x="868571" y="812800"/>
                    </a:cubicBezTo>
                    <a:lnTo>
                      <a:pt x="106634" y="812800"/>
                    </a:lnTo>
                    <a:cubicBezTo>
                      <a:pt x="47742" y="812800"/>
                      <a:pt x="0" y="765058"/>
                      <a:pt x="0" y="706166"/>
                    </a:cubicBezTo>
                    <a:lnTo>
                      <a:pt x="0" y="106634"/>
                    </a:lnTo>
                    <a:cubicBezTo>
                      <a:pt x="0" y="47742"/>
                      <a:pt x="47742" y="0"/>
                      <a:pt x="106634" y="0"/>
                    </a:cubicBezTo>
                    <a:close/>
                  </a:path>
                </a:pathLst>
              </a:custGeom>
              <a:solidFill>
                <a:srgbClr val="FFFFFF"/>
              </a:solidFill>
              <a:ln w="47625" cap="rnd">
                <a:solidFill>
                  <a:srgbClr val="000000"/>
                </a:solidFill>
                <a:prstDash val="solid"/>
                <a:round/>
              </a:ln>
            </p:spPr>
          </p:sp>
          <p:sp>
            <p:nvSpPr>
              <p:cNvPr name="TextBox 42" id="42"/>
              <p:cNvSpPr txBox="true"/>
              <p:nvPr/>
            </p:nvSpPr>
            <p:spPr>
              <a:xfrm>
                <a:off x="0" y="0"/>
                <a:ext cx="975206" cy="812800"/>
              </a:xfrm>
              <a:prstGeom prst="rect">
                <a:avLst/>
              </a:prstGeom>
            </p:spPr>
            <p:txBody>
              <a:bodyPr anchor="ctr" rtlCol="false" tIns="50800" lIns="50800" bIns="50800" rIns="50800"/>
              <a:lstStyle/>
              <a:p>
                <a:pPr algn="ctr">
                  <a:lnSpc>
                    <a:spcPts val="2157"/>
                  </a:lnSpc>
                </a:pPr>
              </a:p>
            </p:txBody>
          </p:sp>
        </p:grpSp>
        <p:sp>
          <p:nvSpPr>
            <p:cNvPr name="TextBox 43" id="43"/>
            <p:cNvSpPr txBox="true"/>
            <p:nvPr/>
          </p:nvSpPr>
          <p:spPr>
            <a:xfrm rot="0">
              <a:off x="341287" y="1246427"/>
              <a:ext cx="4254666" cy="2495549"/>
            </a:xfrm>
            <a:prstGeom prst="rect">
              <a:avLst/>
            </a:prstGeom>
          </p:spPr>
          <p:txBody>
            <a:bodyPr anchor="t" rtlCol="false" tIns="0" lIns="0" bIns="0" rIns="0">
              <a:spAutoFit/>
            </a:bodyPr>
            <a:lstStyle/>
            <a:p>
              <a:pPr algn="ctr">
                <a:lnSpc>
                  <a:spcPts val="3000"/>
                </a:lnSpc>
              </a:pPr>
              <a:r>
                <a:rPr lang="en-US" sz="2000">
                  <a:solidFill>
                    <a:srgbClr val="000000"/>
                  </a:solidFill>
                  <a:latin typeface="Montserrat"/>
                  <a:ea typeface="Montserrat"/>
                  <a:cs typeface="Montserrat"/>
                  <a:sym typeface="Montserrat"/>
                </a:rPr>
                <a:t>Make a recommender system</a:t>
              </a:r>
              <a:r>
                <a:rPr lang="en-US" sz="2000">
                  <a:solidFill>
                    <a:srgbClr val="000000"/>
                  </a:solidFill>
                  <a:latin typeface="Montserrat"/>
                  <a:ea typeface="Montserrat"/>
                  <a:cs typeface="Montserrat"/>
                  <a:sym typeface="Montserrat"/>
                </a:rPr>
                <a:t> by calculating the Cosine Similarity between movies based on TF-IDF results.</a:t>
              </a:r>
            </a:p>
          </p:txBody>
        </p:sp>
        <p:sp>
          <p:nvSpPr>
            <p:cNvPr name="AutoShape 44" id="44"/>
            <p:cNvSpPr/>
            <p:nvPr/>
          </p:nvSpPr>
          <p:spPr>
            <a:xfrm>
              <a:off x="131" y="813678"/>
              <a:ext cx="4936978" cy="25400"/>
            </a:xfrm>
            <a:prstGeom prst="line">
              <a:avLst/>
            </a:prstGeom>
            <a:ln cap="flat" w="50800">
              <a:solidFill>
                <a:srgbClr val="000000"/>
              </a:solidFill>
              <a:prstDash val="solid"/>
              <a:headEnd type="none" len="sm" w="sm"/>
              <a:tailEnd type="none" len="sm" w="sm"/>
            </a:ln>
          </p:spPr>
        </p:sp>
        <p:sp>
          <p:nvSpPr>
            <p:cNvPr name="TextBox 45" id="45"/>
            <p:cNvSpPr txBox="true"/>
            <p:nvPr/>
          </p:nvSpPr>
          <p:spPr>
            <a:xfrm rot="0">
              <a:off x="252286" y="350130"/>
              <a:ext cx="4432667" cy="463549"/>
            </a:xfrm>
            <a:prstGeom prst="rect">
              <a:avLst/>
            </a:prstGeom>
          </p:spPr>
          <p:txBody>
            <a:bodyPr anchor="t" rtlCol="false" tIns="0" lIns="0" bIns="0" rIns="0">
              <a:spAutoFit/>
            </a:bodyPr>
            <a:lstStyle/>
            <a:p>
              <a:pPr algn="ctr">
                <a:lnSpc>
                  <a:spcPts val="3000"/>
                </a:lnSpc>
              </a:pPr>
              <a:r>
                <a:rPr lang="en-US" sz="2000" b="true">
                  <a:solidFill>
                    <a:srgbClr val="000000"/>
                  </a:solidFill>
                  <a:latin typeface="Montserrat Bold"/>
                  <a:ea typeface="Montserrat Bold"/>
                  <a:cs typeface="Montserrat Bold"/>
                  <a:sym typeface="Montserrat Bold"/>
                </a:rPr>
                <a:t>Recommender System</a:t>
              </a:r>
            </a:p>
          </p:txBody>
        </p:sp>
      </p:grpSp>
      <p:grpSp>
        <p:nvGrpSpPr>
          <p:cNvPr name="Group 46" id="46"/>
          <p:cNvGrpSpPr/>
          <p:nvPr/>
        </p:nvGrpSpPr>
        <p:grpSpPr>
          <a:xfrm rot="0">
            <a:off x="11695123" y="5230906"/>
            <a:ext cx="3702930" cy="3086100"/>
            <a:chOff x="0" y="0"/>
            <a:chExt cx="4937239" cy="4114800"/>
          </a:xfrm>
        </p:grpSpPr>
        <p:grpSp>
          <p:nvGrpSpPr>
            <p:cNvPr name="Group 47" id="47"/>
            <p:cNvGrpSpPr/>
            <p:nvPr/>
          </p:nvGrpSpPr>
          <p:grpSpPr>
            <a:xfrm rot="0">
              <a:off x="131" y="0"/>
              <a:ext cx="4936978" cy="4114800"/>
              <a:chOff x="0" y="0"/>
              <a:chExt cx="975206" cy="812800"/>
            </a:xfrm>
          </p:grpSpPr>
          <p:sp>
            <p:nvSpPr>
              <p:cNvPr name="Freeform 48" id="48"/>
              <p:cNvSpPr/>
              <p:nvPr/>
            </p:nvSpPr>
            <p:spPr>
              <a:xfrm flipH="false" flipV="false" rot="0">
                <a:off x="0" y="0"/>
                <a:ext cx="975205" cy="812800"/>
              </a:xfrm>
              <a:custGeom>
                <a:avLst/>
                <a:gdLst/>
                <a:ahLst/>
                <a:cxnLst/>
                <a:rect r="r" b="b" t="t" l="l"/>
                <a:pathLst>
                  <a:path h="812800" w="975205">
                    <a:moveTo>
                      <a:pt x="106634" y="0"/>
                    </a:moveTo>
                    <a:lnTo>
                      <a:pt x="868571" y="0"/>
                    </a:lnTo>
                    <a:cubicBezTo>
                      <a:pt x="927464" y="0"/>
                      <a:pt x="975205" y="47742"/>
                      <a:pt x="975205" y="106634"/>
                    </a:cubicBezTo>
                    <a:lnTo>
                      <a:pt x="975205" y="706166"/>
                    </a:lnTo>
                    <a:cubicBezTo>
                      <a:pt x="975205" y="765058"/>
                      <a:pt x="927464" y="812800"/>
                      <a:pt x="868571" y="812800"/>
                    </a:cubicBezTo>
                    <a:lnTo>
                      <a:pt x="106634" y="812800"/>
                    </a:lnTo>
                    <a:cubicBezTo>
                      <a:pt x="47742" y="812800"/>
                      <a:pt x="0" y="765058"/>
                      <a:pt x="0" y="706166"/>
                    </a:cubicBezTo>
                    <a:lnTo>
                      <a:pt x="0" y="106634"/>
                    </a:lnTo>
                    <a:cubicBezTo>
                      <a:pt x="0" y="47742"/>
                      <a:pt x="47742" y="0"/>
                      <a:pt x="106634" y="0"/>
                    </a:cubicBezTo>
                    <a:close/>
                  </a:path>
                </a:pathLst>
              </a:custGeom>
              <a:solidFill>
                <a:srgbClr val="FFFFFF"/>
              </a:solidFill>
              <a:ln w="47625" cap="rnd">
                <a:solidFill>
                  <a:srgbClr val="000000"/>
                </a:solidFill>
                <a:prstDash val="solid"/>
                <a:round/>
              </a:ln>
            </p:spPr>
          </p:sp>
          <p:sp>
            <p:nvSpPr>
              <p:cNvPr name="TextBox 49" id="49"/>
              <p:cNvSpPr txBox="true"/>
              <p:nvPr/>
            </p:nvSpPr>
            <p:spPr>
              <a:xfrm>
                <a:off x="0" y="0"/>
                <a:ext cx="975206" cy="812800"/>
              </a:xfrm>
              <a:prstGeom prst="rect">
                <a:avLst/>
              </a:prstGeom>
            </p:spPr>
            <p:txBody>
              <a:bodyPr anchor="ctr" rtlCol="false" tIns="50800" lIns="50800" bIns="50800" rIns="50800"/>
              <a:lstStyle/>
              <a:p>
                <a:pPr algn="ctr">
                  <a:lnSpc>
                    <a:spcPts val="2157"/>
                  </a:lnSpc>
                </a:pPr>
              </a:p>
            </p:txBody>
          </p:sp>
        </p:grpSp>
        <p:sp>
          <p:nvSpPr>
            <p:cNvPr name="TextBox 50" id="50"/>
            <p:cNvSpPr txBox="true"/>
            <p:nvPr/>
          </p:nvSpPr>
          <p:spPr>
            <a:xfrm rot="0">
              <a:off x="341287" y="1246427"/>
              <a:ext cx="4254666" cy="1987549"/>
            </a:xfrm>
            <a:prstGeom prst="rect">
              <a:avLst/>
            </a:prstGeom>
          </p:spPr>
          <p:txBody>
            <a:bodyPr anchor="t" rtlCol="false" tIns="0" lIns="0" bIns="0" rIns="0">
              <a:spAutoFit/>
            </a:bodyPr>
            <a:lstStyle/>
            <a:p>
              <a:pPr algn="ctr">
                <a:lnSpc>
                  <a:spcPts val="3000"/>
                </a:lnSpc>
              </a:pPr>
              <a:r>
                <a:rPr lang="en-US" sz="2000">
                  <a:solidFill>
                    <a:srgbClr val="000000"/>
                  </a:solidFill>
                  <a:latin typeface="Montserrat"/>
                  <a:ea typeface="Montserrat"/>
                  <a:cs typeface="Montserrat"/>
                  <a:sym typeface="Montserrat"/>
                </a:rPr>
                <a:t>Tak</a:t>
              </a:r>
              <a:r>
                <a:rPr lang="en-US" sz="2000">
                  <a:solidFill>
                    <a:srgbClr val="000000"/>
                  </a:solidFill>
                  <a:latin typeface="Montserrat"/>
                  <a:ea typeface="Montserrat"/>
                  <a:cs typeface="Montserrat"/>
                  <a:sym typeface="Montserrat"/>
                </a:rPr>
                <a:t>ing a random subset (10,000-15,000 movies) to avoid crashes due to RAM limitations.</a:t>
              </a:r>
            </a:p>
          </p:txBody>
        </p:sp>
        <p:sp>
          <p:nvSpPr>
            <p:cNvPr name="AutoShape 51" id="51"/>
            <p:cNvSpPr/>
            <p:nvPr/>
          </p:nvSpPr>
          <p:spPr>
            <a:xfrm>
              <a:off x="131" y="813678"/>
              <a:ext cx="4936978" cy="25400"/>
            </a:xfrm>
            <a:prstGeom prst="line">
              <a:avLst/>
            </a:prstGeom>
            <a:ln cap="flat" w="50800">
              <a:solidFill>
                <a:srgbClr val="000000"/>
              </a:solidFill>
              <a:prstDash val="solid"/>
              <a:headEnd type="none" len="sm" w="sm"/>
              <a:tailEnd type="none" len="sm" w="sm"/>
            </a:ln>
          </p:spPr>
        </p:sp>
        <p:sp>
          <p:nvSpPr>
            <p:cNvPr name="TextBox 52" id="52"/>
            <p:cNvSpPr txBox="true"/>
            <p:nvPr/>
          </p:nvSpPr>
          <p:spPr>
            <a:xfrm rot="0">
              <a:off x="504572" y="150159"/>
              <a:ext cx="3928095" cy="690034"/>
            </a:xfrm>
            <a:prstGeom prst="rect">
              <a:avLst/>
            </a:prstGeom>
          </p:spPr>
          <p:txBody>
            <a:bodyPr anchor="t" rtlCol="false" tIns="0" lIns="0" bIns="0" rIns="0">
              <a:spAutoFit/>
            </a:bodyPr>
            <a:lstStyle/>
            <a:p>
              <a:pPr algn="ctr">
                <a:lnSpc>
                  <a:spcPts val="2000"/>
                </a:lnSpc>
              </a:pPr>
              <a:r>
                <a:rPr lang="en-US" sz="2000" b="true">
                  <a:solidFill>
                    <a:srgbClr val="000000"/>
                  </a:solidFill>
                  <a:latin typeface="Montserrat Bold"/>
                  <a:ea typeface="Montserrat Bold"/>
                  <a:cs typeface="Montserrat Bold"/>
                  <a:sym typeface="Montserrat Bold"/>
                </a:rPr>
                <a:t>Computational Optimization</a:t>
              </a:r>
            </a:p>
          </p:txBody>
        </p:sp>
      </p:grpSp>
      <p:grpSp>
        <p:nvGrpSpPr>
          <p:cNvPr name="Group 53" id="53"/>
          <p:cNvGrpSpPr/>
          <p:nvPr/>
        </p:nvGrpSpPr>
        <p:grpSpPr>
          <a:xfrm rot="0">
            <a:off x="6984317" y="5230906"/>
            <a:ext cx="3702930" cy="3086100"/>
            <a:chOff x="0" y="0"/>
            <a:chExt cx="4937239" cy="4114800"/>
          </a:xfrm>
        </p:grpSpPr>
        <p:grpSp>
          <p:nvGrpSpPr>
            <p:cNvPr name="Group 54" id="54"/>
            <p:cNvGrpSpPr/>
            <p:nvPr/>
          </p:nvGrpSpPr>
          <p:grpSpPr>
            <a:xfrm rot="0">
              <a:off x="131" y="0"/>
              <a:ext cx="4936978" cy="4114800"/>
              <a:chOff x="0" y="0"/>
              <a:chExt cx="975206" cy="812800"/>
            </a:xfrm>
          </p:grpSpPr>
          <p:sp>
            <p:nvSpPr>
              <p:cNvPr name="Freeform 55" id="55"/>
              <p:cNvSpPr/>
              <p:nvPr/>
            </p:nvSpPr>
            <p:spPr>
              <a:xfrm flipH="false" flipV="false" rot="0">
                <a:off x="0" y="0"/>
                <a:ext cx="975205" cy="812800"/>
              </a:xfrm>
              <a:custGeom>
                <a:avLst/>
                <a:gdLst/>
                <a:ahLst/>
                <a:cxnLst/>
                <a:rect r="r" b="b" t="t" l="l"/>
                <a:pathLst>
                  <a:path h="812800" w="975205">
                    <a:moveTo>
                      <a:pt x="106634" y="0"/>
                    </a:moveTo>
                    <a:lnTo>
                      <a:pt x="868571" y="0"/>
                    </a:lnTo>
                    <a:cubicBezTo>
                      <a:pt x="927464" y="0"/>
                      <a:pt x="975205" y="47742"/>
                      <a:pt x="975205" y="106634"/>
                    </a:cubicBezTo>
                    <a:lnTo>
                      <a:pt x="975205" y="706166"/>
                    </a:lnTo>
                    <a:cubicBezTo>
                      <a:pt x="975205" y="765058"/>
                      <a:pt x="927464" y="812800"/>
                      <a:pt x="868571" y="812800"/>
                    </a:cubicBezTo>
                    <a:lnTo>
                      <a:pt x="106634" y="812800"/>
                    </a:lnTo>
                    <a:cubicBezTo>
                      <a:pt x="47742" y="812800"/>
                      <a:pt x="0" y="765058"/>
                      <a:pt x="0" y="706166"/>
                    </a:cubicBezTo>
                    <a:lnTo>
                      <a:pt x="0" y="106634"/>
                    </a:lnTo>
                    <a:cubicBezTo>
                      <a:pt x="0" y="47742"/>
                      <a:pt x="47742" y="0"/>
                      <a:pt x="106634" y="0"/>
                    </a:cubicBezTo>
                    <a:close/>
                  </a:path>
                </a:pathLst>
              </a:custGeom>
              <a:solidFill>
                <a:srgbClr val="FFFFFF"/>
              </a:solidFill>
              <a:ln w="47625" cap="rnd">
                <a:solidFill>
                  <a:srgbClr val="000000"/>
                </a:solidFill>
                <a:prstDash val="solid"/>
                <a:round/>
              </a:ln>
            </p:spPr>
          </p:sp>
          <p:sp>
            <p:nvSpPr>
              <p:cNvPr name="TextBox 56" id="56"/>
              <p:cNvSpPr txBox="true"/>
              <p:nvPr/>
            </p:nvSpPr>
            <p:spPr>
              <a:xfrm>
                <a:off x="0" y="0"/>
                <a:ext cx="975206" cy="812800"/>
              </a:xfrm>
              <a:prstGeom prst="rect">
                <a:avLst/>
              </a:prstGeom>
            </p:spPr>
            <p:txBody>
              <a:bodyPr anchor="ctr" rtlCol="false" tIns="50800" lIns="50800" bIns="50800" rIns="50800"/>
              <a:lstStyle/>
              <a:p>
                <a:pPr algn="ctr">
                  <a:lnSpc>
                    <a:spcPts val="2157"/>
                  </a:lnSpc>
                </a:pPr>
              </a:p>
            </p:txBody>
          </p:sp>
        </p:grpSp>
        <p:sp>
          <p:nvSpPr>
            <p:cNvPr name="TextBox 57" id="57"/>
            <p:cNvSpPr txBox="true"/>
            <p:nvPr/>
          </p:nvSpPr>
          <p:spPr>
            <a:xfrm rot="0">
              <a:off x="341287" y="1246427"/>
              <a:ext cx="4254666" cy="1987549"/>
            </a:xfrm>
            <a:prstGeom prst="rect">
              <a:avLst/>
            </a:prstGeom>
          </p:spPr>
          <p:txBody>
            <a:bodyPr anchor="t" rtlCol="false" tIns="0" lIns="0" bIns="0" rIns="0">
              <a:spAutoFit/>
            </a:bodyPr>
            <a:lstStyle/>
            <a:p>
              <a:pPr algn="ctr">
                <a:lnSpc>
                  <a:spcPts val="3000"/>
                </a:lnSpc>
              </a:pPr>
              <a:r>
                <a:rPr lang="en-US" sz="2000">
                  <a:solidFill>
                    <a:srgbClr val="000000"/>
                  </a:solidFill>
                  <a:latin typeface="Montserrat"/>
                  <a:ea typeface="Montserrat"/>
                  <a:cs typeface="Montserrat"/>
                  <a:sym typeface="Montserrat"/>
                </a:rPr>
                <a:t>Cr</a:t>
              </a:r>
              <a:r>
                <a:rPr lang="en-US" sz="2000">
                  <a:solidFill>
                    <a:srgbClr val="000000"/>
                  </a:solidFill>
                  <a:latin typeface="Montserrat"/>
                  <a:ea typeface="Montserrat"/>
                  <a:cs typeface="Montserrat"/>
                  <a:sym typeface="Montserrat"/>
                </a:rPr>
                <a:t>eate a function to recommend similar movies based on the title input.</a:t>
              </a:r>
            </a:p>
          </p:txBody>
        </p:sp>
        <p:sp>
          <p:nvSpPr>
            <p:cNvPr name="AutoShape 58" id="58"/>
            <p:cNvSpPr/>
            <p:nvPr/>
          </p:nvSpPr>
          <p:spPr>
            <a:xfrm>
              <a:off x="131" y="813678"/>
              <a:ext cx="4936978" cy="25400"/>
            </a:xfrm>
            <a:prstGeom prst="line">
              <a:avLst/>
            </a:prstGeom>
            <a:ln cap="flat" w="50800">
              <a:solidFill>
                <a:srgbClr val="000000"/>
              </a:solidFill>
              <a:prstDash val="solid"/>
              <a:headEnd type="none" len="sm" w="sm"/>
              <a:tailEnd type="none" len="sm" w="sm"/>
            </a:ln>
          </p:spPr>
        </p:sp>
        <p:sp>
          <p:nvSpPr>
            <p:cNvPr name="TextBox 59" id="59"/>
            <p:cNvSpPr txBox="true"/>
            <p:nvPr/>
          </p:nvSpPr>
          <p:spPr>
            <a:xfrm rot="0">
              <a:off x="504572" y="123644"/>
              <a:ext cx="3928095" cy="690034"/>
            </a:xfrm>
            <a:prstGeom prst="rect">
              <a:avLst/>
            </a:prstGeom>
          </p:spPr>
          <p:txBody>
            <a:bodyPr anchor="t" rtlCol="false" tIns="0" lIns="0" bIns="0" rIns="0">
              <a:spAutoFit/>
            </a:bodyPr>
            <a:lstStyle/>
            <a:p>
              <a:pPr algn="ctr">
                <a:lnSpc>
                  <a:spcPts val="2000"/>
                </a:lnSpc>
              </a:pPr>
              <a:r>
                <a:rPr lang="en-US" sz="2000" b="true">
                  <a:solidFill>
                    <a:srgbClr val="000000"/>
                  </a:solidFill>
                  <a:latin typeface="Montserrat Bold"/>
                  <a:ea typeface="Montserrat Bold"/>
                  <a:cs typeface="Montserrat Bold"/>
                  <a:sym typeface="Montserrat Bold"/>
                </a:rPr>
                <a:t>Recommendation Function</a:t>
              </a:r>
            </a:p>
          </p:txBody>
        </p:sp>
      </p:grpSp>
      <p:sp>
        <p:nvSpPr>
          <p:cNvPr name="TextBox 60" id="60"/>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61" id="61"/>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2" id="62"/>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8" tooltip="https://github.com/mfakhriazhar"/>
              </a:rPr>
              <a:t> https://github.com/mfakhriazhar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96137" y="2852375"/>
            <a:ext cx="16895725" cy="4392889"/>
          </a:xfrm>
          <a:custGeom>
            <a:avLst/>
            <a:gdLst/>
            <a:ahLst/>
            <a:cxnLst/>
            <a:rect r="r" b="b" t="t" l="l"/>
            <a:pathLst>
              <a:path h="4392889" w="16895725">
                <a:moveTo>
                  <a:pt x="0" y="0"/>
                </a:moveTo>
                <a:lnTo>
                  <a:pt x="16895726" y="0"/>
                </a:lnTo>
                <a:lnTo>
                  <a:pt x="16895726" y="4392889"/>
                </a:lnTo>
                <a:lnTo>
                  <a:pt x="0" y="4392889"/>
                </a:lnTo>
                <a:lnTo>
                  <a:pt x="0" y="0"/>
                </a:lnTo>
                <a:close/>
              </a:path>
            </a:pathLst>
          </a:custGeom>
          <a:blipFill>
            <a:blip r:embed="rId6"/>
            <a:stretch>
              <a:fillRect l="0" t="0" r="0" b="0"/>
            </a:stretch>
          </a:blipFill>
        </p:spPr>
      </p:sp>
      <p:sp>
        <p:nvSpPr>
          <p:cNvPr name="TextBox 11" id="11"/>
          <p:cNvSpPr txBox="true"/>
          <p:nvPr/>
        </p:nvSpPr>
        <p:spPr>
          <a:xfrm rot="0">
            <a:off x="6432233" y="708978"/>
            <a:ext cx="5423534" cy="98425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FLOWCHART</a:t>
            </a:r>
          </a:p>
        </p:txBody>
      </p:sp>
      <p:sp>
        <p:nvSpPr>
          <p:cNvPr name="TextBox 12" id="12"/>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3" id="13"/>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9" tooltip="https://github.com/mfakhriazhar"/>
              </a:rPr>
              <a:t> https://github.com/mfakhriazhar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478635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597982" y="4225917"/>
            <a:ext cx="6099323" cy="0"/>
          </a:xfrm>
          <a:prstGeom prst="line">
            <a:avLst/>
          </a:prstGeom>
          <a:ln cap="flat" w="38100">
            <a:solidFill>
              <a:srgbClr val="151515"/>
            </a:solidFill>
            <a:prstDash val="solid"/>
            <a:headEnd type="none" len="sm" w="sm"/>
            <a:tailEnd type="none" len="sm" w="sm"/>
          </a:ln>
        </p:spPr>
      </p:sp>
      <p:sp>
        <p:nvSpPr>
          <p:cNvPr name="Freeform 11" id="11"/>
          <p:cNvSpPr/>
          <p:nvPr/>
        </p:nvSpPr>
        <p:spPr>
          <a:xfrm flipH="false" flipV="false" rot="0">
            <a:off x="9635578" y="2256746"/>
            <a:ext cx="3950890" cy="5773507"/>
          </a:xfrm>
          <a:custGeom>
            <a:avLst/>
            <a:gdLst/>
            <a:ahLst/>
            <a:cxnLst/>
            <a:rect r="r" b="b" t="t" l="l"/>
            <a:pathLst>
              <a:path h="5773507" w="3950890">
                <a:moveTo>
                  <a:pt x="0" y="0"/>
                </a:moveTo>
                <a:lnTo>
                  <a:pt x="3950890" y="0"/>
                </a:lnTo>
                <a:lnTo>
                  <a:pt x="3950890" y="5773508"/>
                </a:lnTo>
                <a:lnTo>
                  <a:pt x="0" y="5773508"/>
                </a:lnTo>
                <a:lnTo>
                  <a:pt x="0" y="0"/>
                </a:lnTo>
                <a:close/>
              </a:path>
            </a:pathLst>
          </a:custGeom>
          <a:blipFill>
            <a:blip r:embed="rId6"/>
            <a:stretch>
              <a:fillRect l="0" t="0" r="0" b="0"/>
            </a:stretch>
          </a:blipFill>
        </p:spPr>
      </p:sp>
      <p:sp>
        <p:nvSpPr>
          <p:cNvPr name="Freeform 12" id="12"/>
          <p:cNvSpPr/>
          <p:nvPr/>
        </p:nvSpPr>
        <p:spPr>
          <a:xfrm flipH="false" flipV="false" rot="0">
            <a:off x="13851979" y="2524343"/>
            <a:ext cx="4172361" cy="2584265"/>
          </a:xfrm>
          <a:custGeom>
            <a:avLst/>
            <a:gdLst/>
            <a:ahLst/>
            <a:cxnLst/>
            <a:rect r="r" b="b" t="t" l="l"/>
            <a:pathLst>
              <a:path h="2584265" w="4172361">
                <a:moveTo>
                  <a:pt x="0" y="0"/>
                </a:moveTo>
                <a:lnTo>
                  <a:pt x="4172361" y="0"/>
                </a:lnTo>
                <a:lnTo>
                  <a:pt x="4172361" y="2584265"/>
                </a:lnTo>
                <a:lnTo>
                  <a:pt x="0" y="2584265"/>
                </a:lnTo>
                <a:lnTo>
                  <a:pt x="0" y="0"/>
                </a:lnTo>
                <a:close/>
              </a:path>
            </a:pathLst>
          </a:custGeom>
          <a:blipFill>
            <a:blip r:embed="rId7"/>
            <a:stretch>
              <a:fillRect l="0" t="0" r="0" b="0"/>
            </a:stretch>
          </a:blipFill>
        </p:spPr>
      </p:sp>
      <p:sp>
        <p:nvSpPr>
          <p:cNvPr name="TextBox 13" id="13"/>
          <p:cNvSpPr txBox="true"/>
          <p:nvPr/>
        </p:nvSpPr>
        <p:spPr>
          <a:xfrm rot="0">
            <a:off x="1597982" y="1958788"/>
            <a:ext cx="7209932" cy="1955800"/>
          </a:xfrm>
          <a:prstGeom prst="rect">
            <a:avLst/>
          </a:prstGeom>
        </p:spPr>
        <p:txBody>
          <a:bodyPr anchor="t" rtlCol="false" tIns="0" lIns="0" bIns="0" rIns="0">
            <a:spAutoFit/>
          </a:bodyPr>
          <a:lstStyle/>
          <a:p>
            <a:pPr algn="l">
              <a:lnSpc>
                <a:spcPts val="7699"/>
              </a:lnSpc>
            </a:pPr>
            <a:r>
              <a:rPr lang="en-US" sz="6999">
                <a:solidFill>
                  <a:srgbClr val="FFFFFF"/>
                </a:solidFill>
                <a:latin typeface="DM Serif Display"/>
                <a:ea typeface="DM Serif Display"/>
                <a:cs typeface="DM Serif Display"/>
                <a:sym typeface="DM Serif Display"/>
              </a:rPr>
              <a:t>DATA UNDERSTANDING</a:t>
            </a:r>
          </a:p>
        </p:txBody>
      </p:sp>
      <p:sp>
        <p:nvSpPr>
          <p:cNvPr name="TextBox 14" id="14"/>
          <p:cNvSpPr txBox="true"/>
          <p:nvPr/>
        </p:nvSpPr>
        <p:spPr>
          <a:xfrm rot="0">
            <a:off x="1597982" y="4483092"/>
            <a:ext cx="7410889" cy="3790949"/>
          </a:xfrm>
          <a:prstGeom prst="rect">
            <a:avLst/>
          </a:prstGeom>
        </p:spPr>
        <p:txBody>
          <a:bodyPr anchor="t" rtlCol="false" tIns="0" lIns="0" bIns="0" rIns="0">
            <a:spAutoFit/>
          </a:bodyPr>
          <a:lstStyle/>
          <a:p>
            <a:pPr algn="l">
              <a:lnSpc>
                <a:spcPts val="3000"/>
              </a:lnSpc>
            </a:pPr>
            <a:r>
              <a:rPr lang="en-US" sz="2000">
                <a:solidFill>
                  <a:srgbClr val="FFFFFF"/>
                </a:solidFill>
                <a:latin typeface="Montserrat"/>
                <a:ea typeface="Montserrat"/>
                <a:cs typeface="Montserrat"/>
                <a:sym typeface="Montserrat"/>
              </a:rPr>
              <a:t>This dataset consists of the following files:</a:t>
            </a:r>
          </a:p>
          <a:p>
            <a:pPr algn="l">
              <a:lnSpc>
                <a:spcPts val="3000"/>
              </a:lnSpc>
            </a:pPr>
            <a:r>
              <a:rPr lang="en-US" sz="2000" b="true">
                <a:solidFill>
                  <a:srgbClr val="FFFFFF"/>
                </a:solidFill>
                <a:latin typeface="Montserrat Bold"/>
                <a:ea typeface="Montserrat Bold"/>
                <a:cs typeface="Montserrat Bold"/>
                <a:sym typeface="Montserrat Bold"/>
              </a:rPr>
              <a:t>movies_metadata.csv:</a:t>
            </a:r>
            <a:r>
              <a:rPr lang="en-US" sz="2000">
                <a:solidFill>
                  <a:srgbClr val="FFFFFF"/>
                </a:solidFill>
                <a:latin typeface="Montserrat"/>
                <a:ea typeface="Montserrat"/>
                <a:cs typeface="Montserrat"/>
                <a:sym typeface="Montserrat"/>
              </a:rPr>
              <a:t> The main Movies Metadata file. Contains information on 45,000 movies featured in the Full MovieLens dataset. Features include posters, backdrops, budgets, revenues, release dates, languages, production countries, and companies.</a:t>
            </a:r>
          </a:p>
          <a:p>
            <a:pPr algn="l">
              <a:lnSpc>
                <a:spcPts val="3000"/>
              </a:lnSpc>
            </a:pPr>
          </a:p>
          <a:p>
            <a:pPr algn="l">
              <a:lnSpc>
                <a:spcPts val="3000"/>
              </a:lnSpc>
            </a:pPr>
            <a:r>
              <a:rPr lang="en-US" sz="2000" b="true">
                <a:solidFill>
                  <a:srgbClr val="FFFFFF"/>
                </a:solidFill>
                <a:latin typeface="Montserrat Bold"/>
                <a:ea typeface="Montserrat Bold"/>
                <a:cs typeface="Montserrat Bold"/>
                <a:sym typeface="Montserrat Bold"/>
              </a:rPr>
              <a:t>credits.csv:</a:t>
            </a:r>
            <a:r>
              <a:rPr lang="en-US" sz="2000">
                <a:solidFill>
                  <a:srgbClr val="FFFFFF"/>
                </a:solidFill>
                <a:latin typeface="Montserrat"/>
                <a:ea typeface="Montserrat"/>
                <a:cs typeface="Montserrat"/>
                <a:sym typeface="Montserrat"/>
              </a:rPr>
              <a:t> Consists of Cast and Crew Information for all our movies. Available in the form of a stringified JSON Object.</a:t>
            </a:r>
          </a:p>
        </p:txBody>
      </p:sp>
      <p:sp>
        <p:nvSpPr>
          <p:cNvPr name="TextBox 15" id="15"/>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6" id="16"/>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7" id="17"/>
          <p:cNvSpPr txBox="true"/>
          <p:nvPr/>
        </p:nvSpPr>
        <p:spPr>
          <a:xfrm rot="0">
            <a:off x="13851979" y="5784960"/>
            <a:ext cx="4172361" cy="1885949"/>
          </a:xfrm>
          <a:prstGeom prst="rect">
            <a:avLst/>
          </a:prstGeom>
        </p:spPr>
        <p:txBody>
          <a:bodyPr anchor="t" rtlCol="false" tIns="0" lIns="0" bIns="0" rIns="0">
            <a:spAutoFit/>
          </a:bodyPr>
          <a:lstStyle/>
          <a:p>
            <a:pPr algn="l">
              <a:lnSpc>
                <a:spcPts val="3000"/>
              </a:lnSpc>
            </a:pPr>
            <a:r>
              <a:rPr lang="en-US" sz="2000">
                <a:solidFill>
                  <a:srgbClr val="FFFFFF"/>
                </a:solidFill>
                <a:latin typeface="Montserrat"/>
                <a:ea typeface="Montserrat"/>
                <a:cs typeface="Montserrat"/>
                <a:sym typeface="Montserrat"/>
              </a:rPr>
              <a:t>Dataset link :</a:t>
            </a:r>
            <a:r>
              <a:rPr lang="en-US" sz="2000" u="sng">
                <a:solidFill>
                  <a:srgbClr val="FFFFFF"/>
                </a:solidFill>
                <a:latin typeface="Montserrat"/>
                <a:ea typeface="Montserrat"/>
                <a:cs typeface="Montserrat"/>
                <a:sym typeface="Montserrat"/>
                <a:hlinkClick r:id="rId10" tooltip="https://www.kaggle.com/datasets/rounakbanik/the-movies-dataset#movies_metadata.csv%5B%5D(http://)"/>
              </a:rPr>
              <a:t> https://www.kaggle.com/datasets/rounakbanik/the-movies-dataset#movies_metadata.csv%5B%5D(http://)</a:t>
            </a:r>
          </a:p>
        </p:txBody>
      </p:sp>
      <p:sp>
        <p:nvSpPr>
          <p:cNvPr name="TextBox 18" id="18"/>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1" tooltip="https://github.com/mfakhriazhar"/>
              </a:rPr>
              <a:t> https://github.com/mfakhriazhar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445036" y="3280491"/>
            <a:ext cx="7817775" cy="3506208"/>
          </a:xfrm>
          <a:custGeom>
            <a:avLst/>
            <a:gdLst/>
            <a:ahLst/>
            <a:cxnLst/>
            <a:rect r="r" b="b" t="t" l="l"/>
            <a:pathLst>
              <a:path h="3506208" w="7817775">
                <a:moveTo>
                  <a:pt x="0" y="0"/>
                </a:moveTo>
                <a:lnTo>
                  <a:pt x="7817775" y="0"/>
                </a:lnTo>
                <a:lnTo>
                  <a:pt x="7817775" y="3506208"/>
                </a:lnTo>
                <a:lnTo>
                  <a:pt x="0" y="3506208"/>
                </a:lnTo>
                <a:lnTo>
                  <a:pt x="0" y="0"/>
                </a:lnTo>
                <a:close/>
              </a:path>
            </a:pathLst>
          </a:custGeom>
          <a:blipFill>
            <a:blip r:embed="rId6"/>
            <a:stretch>
              <a:fillRect l="0" t="0" r="-9543" b="0"/>
            </a:stretch>
          </a:blipFill>
        </p:spPr>
      </p:sp>
      <p:sp>
        <p:nvSpPr>
          <p:cNvPr name="TextBox 11" id="11"/>
          <p:cNvSpPr txBox="true"/>
          <p:nvPr/>
        </p:nvSpPr>
        <p:spPr>
          <a:xfrm rot="0">
            <a:off x="9406504" y="3909579"/>
            <a:ext cx="7259982" cy="3028949"/>
          </a:xfrm>
          <a:prstGeom prst="rect">
            <a:avLst/>
          </a:prstGeom>
        </p:spPr>
        <p:txBody>
          <a:bodyPr anchor="t" rtlCol="false" tIns="0" lIns="0" bIns="0" rIns="0">
            <a:spAutoFit/>
          </a:bodyPr>
          <a:lstStyle/>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Import numpy for numerical operations and pandas for data manipulation and analysis using dataframe and series structures. [1]</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Use pd.set_option() to configure pandas display settings on the data, here I set it to display all columns and rows in the dataset. [1]</a:t>
            </a:r>
          </a:p>
          <a:p>
            <a:pPr algn="l" marL="431805" indent="-215903" lvl="1">
              <a:lnSpc>
                <a:spcPts val="3000"/>
              </a:lnSpc>
              <a:buFont typeface="Arial"/>
              <a:buChar char="•"/>
            </a:pPr>
            <a:r>
              <a:rPr lang="en-US" sz="2000">
                <a:solidFill>
                  <a:srgbClr val="FFFFFF"/>
                </a:solidFill>
                <a:latin typeface="Montserrat"/>
                <a:ea typeface="Montserrat"/>
                <a:cs typeface="Montserrat"/>
                <a:sym typeface="Montserrat"/>
              </a:rPr>
              <a:t>Load datasets and skip problematic rows using on_bad_lines=’skip’. [2]</a:t>
            </a:r>
          </a:p>
        </p:txBody>
      </p:sp>
      <p:sp>
        <p:nvSpPr>
          <p:cNvPr name="TextBox 12" id="12"/>
          <p:cNvSpPr txBox="true"/>
          <p:nvPr/>
        </p:nvSpPr>
        <p:spPr>
          <a:xfrm rot="0">
            <a:off x="9406504" y="2750266"/>
            <a:ext cx="7209932" cy="1108075"/>
          </a:xfrm>
          <a:prstGeom prst="rect">
            <a:avLst/>
          </a:prstGeom>
        </p:spPr>
        <p:txBody>
          <a:bodyPr anchor="t" rtlCol="false" tIns="0" lIns="0" bIns="0" rIns="0">
            <a:spAutoFit/>
          </a:bodyPr>
          <a:lstStyle/>
          <a:p>
            <a:pPr algn="l">
              <a:lnSpc>
                <a:spcPts val="4399"/>
              </a:lnSpc>
            </a:pPr>
            <a:r>
              <a:rPr lang="en-US" sz="3999">
                <a:solidFill>
                  <a:srgbClr val="FFFFFF"/>
                </a:solidFill>
                <a:latin typeface="DM Serif Display"/>
                <a:ea typeface="DM Serif Display"/>
                <a:cs typeface="DM Serif Display"/>
                <a:sym typeface="DM Serif Display"/>
              </a:rPr>
              <a:t>IMPORT LIBRARIES AND LOAD DATASET</a:t>
            </a:r>
          </a:p>
        </p:txBody>
      </p:sp>
      <p:sp>
        <p:nvSpPr>
          <p:cNvPr name="TextBox 13" id="13"/>
          <p:cNvSpPr txBox="true"/>
          <p:nvPr/>
        </p:nvSpPr>
        <p:spPr>
          <a:xfrm rot="0">
            <a:off x="8303149" y="4230269"/>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[1]</a:t>
            </a:r>
          </a:p>
        </p:txBody>
      </p:sp>
      <p:sp>
        <p:nvSpPr>
          <p:cNvPr name="TextBox 14" id="14"/>
          <p:cNvSpPr txBox="true"/>
          <p:nvPr/>
        </p:nvSpPr>
        <p:spPr>
          <a:xfrm rot="0">
            <a:off x="8262811" y="6341153"/>
            <a:ext cx="1063017" cy="254000"/>
          </a:xfrm>
          <a:prstGeom prst="rect">
            <a:avLst/>
          </a:prstGeom>
        </p:spPr>
        <p:txBody>
          <a:bodyPr anchor="t" rtlCol="false" tIns="0" lIns="0" bIns="0" rIns="0">
            <a:spAutoFit/>
          </a:bodyPr>
          <a:lstStyle/>
          <a:p>
            <a:pPr algn="ctr">
              <a:lnSpc>
                <a:spcPts val="1900"/>
              </a:lnSpc>
            </a:pPr>
            <a:r>
              <a:rPr lang="en-US" b="true" sz="2000">
                <a:solidFill>
                  <a:srgbClr val="E0FECA"/>
                </a:solidFill>
                <a:latin typeface="Space Mono Bold"/>
                <a:ea typeface="Space Mono Bold"/>
                <a:cs typeface="Space Mono Bold"/>
                <a:sym typeface="Space Mono Bold"/>
              </a:rPr>
              <a:t>[2]</a:t>
            </a:r>
          </a:p>
        </p:txBody>
      </p:sp>
      <p:sp>
        <p:nvSpPr>
          <p:cNvPr name="TextBox 15" id="15"/>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6" id="16"/>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9" tooltip="https://github.com/mfakhriazhar"/>
              </a:rPr>
              <a:t> https://github.com/mfakhriazhar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B1C2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85283"/>
            <a:ext cx="2719179" cy="10857566"/>
          </a:xfrm>
          <a:custGeom>
            <a:avLst/>
            <a:gdLst/>
            <a:ahLst/>
            <a:cxnLst/>
            <a:rect r="r" b="b" t="t" l="l"/>
            <a:pathLst>
              <a:path h="10857566" w="2719179">
                <a:moveTo>
                  <a:pt x="0" y="0"/>
                </a:moveTo>
                <a:lnTo>
                  <a:pt x="2719179" y="0"/>
                </a:lnTo>
                <a:lnTo>
                  <a:pt x="2719179" y="10857566"/>
                </a:lnTo>
                <a:lnTo>
                  <a:pt x="0" y="10857566"/>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270259" y="0"/>
            <a:ext cx="18558259" cy="1882588"/>
            <a:chOff x="0" y="0"/>
            <a:chExt cx="4887772" cy="495826"/>
          </a:xfrm>
        </p:grpSpPr>
        <p:sp>
          <p:nvSpPr>
            <p:cNvPr name="Freeform 4" id="4"/>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5" id="5"/>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grpSp>
        <p:nvGrpSpPr>
          <p:cNvPr name="Group 6" id="6"/>
          <p:cNvGrpSpPr/>
          <p:nvPr/>
        </p:nvGrpSpPr>
        <p:grpSpPr>
          <a:xfrm rot="0">
            <a:off x="-270259" y="8404412"/>
            <a:ext cx="18558259" cy="1882588"/>
            <a:chOff x="0" y="0"/>
            <a:chExt cx="4887772" cy="495826"/>
          </a:xfrm>
        </p:grpSpPr>
        <p:sp>
          <p:nvSpPr>
            <p:cNvPr name="Freeform 7" id="7"/>
            <p:cNvSpPr/>
            <p:nvPr/>
          </p:nvSpPr>
          <p:spPr>
            <a:xfrm flipH="false" flipV="false" rot="0">
              <a:off x="0" y="0"/>
              <a:ext cx="4887772" cy="495826"/>
            </a:xfrm>
            <a:custGeom>
              <a:avLst/>
              <a:gdLst/>
              <a:ahLst/>
              <a:cxnLst/>
              <a:rect r="r" b="b" t="t" l="l"/>
              <a:pathLst>
                <a:path h="495826" w="4887772">
                  <a:moveTo>
                    <a:pt x="0" y="0"/>
                  </a:moveTo>
                  <a:lnTo>
                    <a:pt x="4887772" y="0"/>
                  </a:lnTo>
                  <a:lnTo>
                    <a:pt x="4887772" y="495826"/>
                  </a:lnTo>
                  <a:lnTo>
                    <a:pt x="0" y="495826"/>
                  </a:lnTo>
                  <a:close/>
                </a:path>
              </a:pathLst>
            </a:custGeom>
            <a:solidFill>
              <a:srgbClr val="151515"/>
            </a:solidFill>
          </p:spPr>
        </p:sp>
        <p:sp>
          <p:nvSpPr>
            <p:cNvPr name="TextBox 8" id="8"/>
            <p:cNvSpPr txBox="true"/>
            <p:nvPr/>
          </p:nvSpPr>
          <p:spPr>
            <a:xfrm>
              <a:off x="0" y="0"/>
              <a:ext cx="4887772" cy="495826"/>
            </a:xfrm>
            <a:prstGeom prst="rect">
              <a:avLst/>
            </a:prstGeom>
          </p:spPr>
          <p:txBody>
            <a:bodyPr anchor="ctr" rtlCol="false" tIns="50800" lIns="50800" bIns="50800" rIns="50800"/>
            <a:lstStyle/>
            <a:p>
              <a:pPr algn="ctr">
                <a:lnSpc>
                  <a:spcPts val="2157"/>
                </a:lnSpc>
              </a:pPr>
            </a:p>
          </p:txBody>
        </p:sp>
      </p:grpSp>
      <p:sp>
        <p:nvSpPr>
          <p:cNvPr name="Freeform 9" id="9"/>
          <p:cNvSpPr/>
          <p:nvPr/>
        </p:nvSpPr>
        <p:spPr>
          <a:xfrm flipH="false" flipV="false" rot="0">
            <a:off x="1028700" y="780286"/>
            <a:ext cx="569282" cy="496828"/>
          </a:xfrm>
          <a:custGeom>
            <a:avLst/>
            <a:gdLst/>
            <a:ahLst/>
            <a:cxnLst/>
            <a:rect r="r" b="b" t="t" l="l"/>
            <a:pathLst>
              <a:path h="496828" w="569282">
                <a:moveTo>
                  <a:pt x="0" y="0"/>
                </a:moveTo>
                <a:lnTo>
                  <a:pt x="569282" y="0"/>
                </a:lnTo>
                <a:lnTo>
                  <a:pt x="569282" y="496828"/>
                </a:lnTo>
                <a:lnTo>
                  <a:pt x="0" y="496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97017" y="4097984"/>
            <a:ext cx="7997795" cy="2789097"/>
          </a:xfrm>
          <a:custGeom>
            <a:avLst/>
            <a:gdLst/>
            <a:ahLst/>
            <a:cxnLst/>
            <a:rect r="r" b="b" t="t" l="l"/>
            <a:pathLst>
              <a:path h="2789097" w="7997795">
                <a:moveTo>
                  <a:pt x="0" y="0"/>
                </a:moveTo>
                <a:lnTo>
                  <a:pt x="7997795" y="0"/>
                </a:lnTo>
                <a:lnTo>
                  <a:pt x="7997795" y="2789096"/>
                </a:lnTo>
                <a:lnTo>
                  <a:pt x="0" y="2789096"/>
                </a:lnTo>
                <a:lnTo>
                  <a:pt x="0" y="0"/>
                </a:lnTo>
                <a:close/>
              </a:path>
            </a:pathLst>
          </a:custGeom>
          <a:blipFill>
            <a:blip r:embed="rId6"/>
            <a:stretch>
              <a:fillRect l="0" t="0" r="0" b="0"/>
            </a:stretch>
          </a:blipFill>
        </p:spPr>
      </p:sp>
      <p:sp>
        <p:nvSpPr>
          <p:cNvPr name="Freeform 11" id="11"/>
          <p:cNvSpPr/>
          <p:nvPr/>
        </p:nvSpPr>
        <p:spPr>
          <a:xfrm flipH="false" flipV="false" rot="0">
            <a:off x="9144000" y="2316236"/>
            <a:ext cx="8130695" cy="5654529"/>
          </a:xfrm>
          <a:custGeom>
            <a:avLst/>
            <a:gdLst/>
            <a:ahLst/>
            <a:cxnLst/>
            <a:rect r="r" b="b" t="t" l="l"/>
            <a:pathLst>
              <a:path h="5654529" w="8130695">
                <a:moveTo>
                  <a:pt x="0" y="0"/>
                </a:moveTo>
                <a:lnTo>
                  <a:pt x="8130695" y="0"/>
                </a:lnTo>
                <a:lnTo>
                  <a:pt x="8130695" y="5654528"/>
                </a:lnTo>
                <a:lnTo>
                  <a:pt x="0" y="5654528"/>
                </a:lnTo>
                <a:lnTo>
                  <a:pt x="0" y="0"/>
                </a:lnTo>
                <a:close/>
              </a:path>
            </a:pathLst>
          </a:custGeom>
          <a:blipFill>
            <a:blip r:embed="rId7"/>
            <a:stretch>
              <a:fillRect l="0" t="0" r="0" b="0"/>
            </a:stretch>
          </a:blipFill>
        </p:spPr>
      </p:sp>
      <p:sp>
        <p:nvSpPr>
          <p:cNvPr name="TextBox 12" id="12"/>
          <p:cNvSpPr txBox="true"/>
          <p:nvPr/>
        </p:nvSpPr>
        <p:spPr>
          <a:xfrm rot="0">
            <a:off x="1028700" y="2363861"/>
            <a:ext cx="6092139" cy="784225"/>
          </a:xfrm>
          <a:prstGeom prst="rect">
            <a:avLst/>
          </a:prstGeom>
        </p:spPr>
        <p:txBody>
          <a:bodyPr anchor="t" rtlCol="false" tIns="0" lIns="0" bIns="0" rIns="0">
            <a:spAutoFit/>
          </a:bodyPr>
          <a:lstStyle/>
          <a:p>
            <a:pPr algn="l">
              <a:lnSpc>
                <a:spcPts val="6049"/>
              </a:lnSpc>
            </a:pPr>
            <a:r>
              <a:rPr lang="en-US" sz="5499">
                <a:solidFill>
                  <a:srgbClr val="FFFFFF"/>
                </a:solidFill>
                <a:latin typeface="DM Serif Display"/>
                <a:ea typeface="DM Serif Display"/>
                <a:cs typeface="DM Serif Display"/>
                <a:sym typeface="DM Serif Display"/>
              </a:rPr>
              <a:t>DATA OVERVIEW</a:t>
            </a:r>
          </a:p>
        </p:txBody>
      </p:sp>
      <p:sp>
        <p:nvSpPr>
          <p:cNvPr name="TextBox 13" id="13"/>
          <p:cNvSpPr txBox="true"/>
          <p:nvPr/>
        </p:nvSpPr>
        <p:spPr>
          <a:xfrm rot="0">
            <a:off x="1778528" y="856298"/>
            <a:ext cx="4551364" cy="339725"/>
          </a:xfrm>
          <a:prstGeom prst="rect">
            <a:avLst/>
          </a:prstGeom>
        </p:spPr>
        <p:txBody>
          <a:bodyPr anchor="t" rtlCol="false" tIns="0" lIns="0" bIns="0" rIns="0">
            <a:spAutoFit/>
          </a:bodyPr>
          <a:lstStyle/>
          <a:p>
            <a:pPr algn="l">
              <a:lnSpc>
                <a:spcPts val="2799"/>
              </a:lnSpc>
            </a:pPr>
            <a:r>
              <a:rPr lang="en-US" sz="1999">
                <a:solidFill>
                  <a:srgbClr val="FFFFFF"/>
                </a:solidFill>
                <a:latin typeface="Lexend Deca"/>
                <a:ea typeface="Lexend Deca"/>
                <a:cs typeface="Lexend Deca"/>
                <a:sym typeface="Lexend Deca"/>
              </a:rPr>
              <a:t>DATA SCIENCE | PROJECT 2025</a:t>
            </a:r>
          </a:p>
        </p:txBody>
      </p:sp>
      <p:sp>
        <p:nvSpPr>
          <p:cNvPr name="Freeform 14" id="14"/>
          <p:cNvSpPr/>
          <p:nvPr/>
        </p:nvSpPr>
        <p:spPr>
          <a:xfrm flipH="false" flipV="false" rot="0">
            <a:off x="14831769" y="412991"/>
            <a:ext cx="2526665" cy="1056605"/>
          </a:xfrm>
          <a:custGeom>
            <a:avLst/>
            <a:gdLst/>
            <a:ahLst/>
            <a:cxnLst/>
            <a:rect r="r" b="b" t="t" l="l"/>
            <a:pathLst>
              <a:path h="1056605" w="2526665">
                <a:moveTo>
                  <a:pt x="0" y="0"/>
                </a:moveTo>
                <a:lnTo>
                  <a:pt x="2526665" y="0"/>
                </a:lnTo>
                <a:lnTo>
                  <a:pt x="2526665" y="1056606"/>
                </a:lnTo>
                <a:lnTo>
                  <a:pt x="0" y="10566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4596692" y="8858250"/>
            <a:ext cx="8824357" cy="742949"/>
          </a:xfrm>
          <a:prstGeom prst="rect">
            <a:avLst/>
          </a:prstGeom>
        </p:spPr>
        <p:txBody>
          <a:bodyPr anchor="t" rtlCol="false" tIns="0" lIns="0" bIns="0" rIns="0">
            <a:spAutoFit/>
          </a:bodyPr>
          <a:lstStyle/>
          <a:p>
            <a:pPr algn="ctr">
              <a:lnSpc>
                <a:spcPts val="3000"/>
              </a:lnSpc>
            </a:pPr>
            <a:r>
              <a:rPr lang="en-US" sz="2000" spc="444">
                <a:solidFill>
                  <a:srgbClr val="FFFFFF"/>
                </a:solidFill>
                <a:latin typeface="Montserrat"/>
                <a:ea typeface="Montserrat"/>
                <a:cs typeface="Montserrat"/>
                <a:sym typeface="Montserrat"/>
              </a:rPr>
              <a:t>View others project on my GitHub Repository:</a:t>
            </a:r>
            <a:r>
              <a:rPr lang="en-US" sz="2000" spc="444" u="sng">
                <a:solidFill>
                  <a:srgbClr val="FFFFFF"/>
                </a:solidFill>
                <a:latin typeface="Montserrat"/>
                <a:ea typeface="Montserrat"/>
                <a:cs typeface="Montserrat"/>
                <a:sym typeface="Montserrat"/>
                <a:hlinkClick r:id="rId10" tooltip="https://github.com/mfakhriazhar"/>
              </a:rPr>
              <a:t> https://github.com/mfakhriazhar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DAGl07HTB1E</dc:identifier>
  <dcterms:modified xsi:type="dcterms:W3CDTF">2011-08-01T06:04:30Z</dcterms:modified>
  <cp:revision>1</cp:revision>
  <dc:title>NLP Recommender System</dc:title>
</cp:coreProperties>
</file>